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43" r:id="rId1"/>
  </p:sldMasterIdLst>
  <p:notesMasterIdLst>
    <p:notesMasterId r:id="rId51"/>
  </p:notesMasterIdLst>
  <p:handoutMasterIdLst>
    <p:handoutMasterId r:id="rId52"/>
  </p:handoutMasterIdLst>
  <p:sldIdLst>
    <p:sldId id="3451" r:id="rId2"/>
    <p:sldId id="3498" r:id="rId3"/>
    <p:sldId id="3492" r:id="rId4"/>
    <p:sldId id="3507" r:id="rId5"/>
    <p:sldId id="3508" r:id="rId6"/>
    <p:sldId id="3509" r:id="rId7"/>
    <p:sldId id="3510" r:id="rId8"/>
    <p:sldId id="3511" r:id="rId9"/>
    <p:sldId id="3512" r:id="rId10"/>
    <p:sldId id="3518" r:id="rId11"/>
    <p:sldId id="3504" r:id="rId12"/>
    <p:sldId id="3513" r:id="rId13"/>
    <p:sldId id="3503" r:id="rId14"/>
    <p:sldId id="3514" r:id="rId15"/>
    <p:sldId id="3515" r:id="rId16"/>
    <p:sldId id="3516" r:id="rId17"/>
    <p:sldId id="3517" r:id="rId18"/>
    <p:sldId id="3519" r:id="rId19"/>
    <p:sldId id="3520" r:id="rId20"/>
    <p:sldId id="3521" r:id="rId21"/>
    <p:sldId id="3522" r:id="rId22"/>
    <p:sldId id="3530" r:id="rId23"/>
    <p:sldId id="3532" r:id="rId24"/>
    <p:sldId id="3533" r:id="rId25"/>
    <p:sldId id="3531" r:id="rId26"/>
    <p:sldId id="3502" r:id="rId27"/>
    <p:sldId id="3535" r:id="rId28"/>
    <p:sldId id="3537" r:id="rId29"/>
    <p:sldId id="3536" r:id="rId30"/>
    <p:sldId id="3538" r:id="rId31"/>
    <p:sldId id="3534" r:id="rId32"/>
    <p:sldId id="3505" r:id="rId33"/>
    <p:sldId id="3506" r:id="rId34"/>
    <p:sldId id="3539" r:id="rId35"/>
    <p:sldId id="3542" r:id="rId36"/>
    <p:sldId id="3543" r:id="rId37"/>
    <p:sldId id="3540" r:id="rId38"/>
    <p:sldId id="3499" r:id="rId39"/>
    <p:sldId id="3524" r:id="rId40"/>
    <p:sldId id="3525" r:id="rId41"/>
    <p:sldId id="3526" r:id="rId42"/>
    <p:sldId id="3527" r:id="rId43"/>
    <p:sldId id="3528" r:id="rId44"/>
    <p:sldId id="3523" r:id="rId45"/>
    <p:sldId id="3529" r:id="rId46"/>
    <p:sldId id="3544" r:id="rId47"/>
    <p:sldId id="3545" r:id="rId48"/>
    <p:sldId id="3546" r:id="rId49"/>
    <p:sldId id="3493" r:id="rId50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 userDrawn="1">
          <p15:clr>
            <a:srgbClr val="A4A3A4"/>
          </p15:clr>
        </p15:guide>
        <p15:guide id="2" pos="2049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CCFF99"/>
    <a:srgbClr val="66CCFF"/>
    <a:srgbClr val="99CC00"/>
    <a:srgbClr val="CCCCFF"/>
    <a:srgbClr val="FFCC99"/>
    <a:srgbClr val="0099CC"/>
    <a:srgbClr val="3366CC"/>
    <a:srgbClr val="CCFFFF"/>
    <a:srgbClr val="C9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7" autoAdjust="0"/>
    <p:restoredTop sz="95872" autoAdjust="0"/>
  </p:normalViewPr>
  <p:slideViewPr>
    <p:cSldViewPr snapToObjects="1">
      <p:cViewPr varScale="1">
        <p:scale>
          <a:sx n="107" d="100"/>
          <a:sy n="107" d="100"/>
        </p:scale>
        <p:origin x="162" y="108"/>
      </p:cViewPr>
      <p:guideLst>
        <p:guide orient="horz" pos="1298"/>
        <p:guide/>
        <p:guide orient="horz" pos="754"/>
      </p:guideLst>
    </p:cSldViewPr>
  </p:slideViewPr>
  <p:outlineViewPr>
    <p:cViewPr>
      <p:scale>
        <a:sx n="33" d="100"/>
        <a:sy n="33" d="100"/>
      </p:scale>
      <p:origin x="0" y="-21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2712" y="-522"/>
      </p:cViewPr>
      <p:guideLst>
        <p:guide orient="horz" pos="3033"/>
        <p:guide pos="2049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r">
              <a:defRPr sz="1300"/>
            </a:lvl1pPr>
          </a:lstStyle>
          <a:p>
            <a:fld id="{605EA40D-8A8C-41AE-97D6-99801F06E453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2018-05-11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r">
              <a:defRPr sz="1300"/>
            </a:lvl1pPr>
          </a:lstStyle>
          <a:p>
            <a:fld id="{5A433049-BB43-4E83-81B8-C9E31F9887E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39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7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BE63B27-62BC-4F24-8030-0CE5432CB37F}" type="datetimeFigureOut">
              <a:rPr lang="ko-KR" altLang="en-US" smtClean="0"/>
              <a:pPr>
                <a:defRPr/>
              </a:pPr>
              <a:t>2018-05-11</a:t>
            </a:fld>
            <a:endParaRPr lang="en-US" altLang="ko-KR" dirty="0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6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7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3638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ED3B85-11B7-4E62-A6B5-F309D126AD60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6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09" r="12220" b="-1"/>
          <a:stretch/>
        </p:blipFill>
        <p:spPr bwMode="auto">
          <a:xfrm>
            <a:off x="746278" y="260648"/>
            <a:ext cx="9159722" cy="642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794" y="1700808"/>
            <a:ext cx="8915400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496616" y="6405842"/>
            <a:ext cx="8193360" cy="0"/>
          </a:xfrm>
          <a:prstGeom prst="line">
            <a:avLst/>
          </a:prstGeom>
          <a:ln w="25400">
            <a:solidFill>
              <a:srgbClr val="E63A59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2" y="6379285"/>
            <a:ext cx="617815" cy="4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151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70986" y="620688"/>
            <a:ext cx="9145016" cy="1548169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18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ü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620688"/>
            <a:ext cx="9145016" cy="36000"/>
          </a:xfrm>
          <a:prstGeom prst="rect">
            <a:avLst/>
          </a:prstGeom>
          <a:gradFill rotWithShape="0">
            <a:gsLst>
              <a:gs pos="0">
                <a:srgbClr val="AE1633"/>
              </a:gs>
              <a:gs pos="50000">
                <a:srgbClr val="E63A59"/>
              </a:gs>
              <a:gs pos="100000">
                <a:srgbClr val="AE1633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2" y="6379285"/>
            <a:ext cx="617815" cy="434091"/>
          </a:xfrm>
          <a:prstGeom prst="rect">
            <a:avLst/>
          </a:prstGeom>
        </p:spPr>
      </p:pic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360041" y="44624"/>
            <a:ext cx="5745087" cy="576064"/>
          </a:xfrm>
          <a:prstGeom prst="rect">
            <a:avLst/>
          </a:prstGeom>
          <a:ln>
            <a:noFill/>
          </a:ln>
        </p:spPr>
        <p:txBody>
          <a:bodyPr wrap="none" lIns="0" tIns="53637" rIns="0" bIns="53637" anchor="ctr" anchorCtr="0">
            <a:noAutofit/>
          </a:bodyPr>
          <a:lstStyle>
            <a:lvl1pPr marL="0" indent="0" algn="l" defTabSz="1074738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/>
              <a:defRPr lang="ko-KR" altLang="en-US" sz="24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1047922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7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7" r:id="rId1"/>
    <p:sldLayoutId id="2147485452" r:id="rId2"/>
  </p:sldLayoutIdLst>
  <p:transition/>
  <p:hf sldNum="0" hdr="0" ftr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36372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072743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09115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145487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20333" indent="-320333" algn="l" rtl="0" eaLnBrk="1" fontAlgn="base" latinLnBrk="1" hangingPunct="1">
        <a:spcBef>
          <a:spcPts val="704"/>
        </a:spcBef>
        <a:spcAft>
          <a:spcPct val="0"/>
        </a:spcAft>
        <a:buClr>
          <a:schemeClr val="accent1"/>
        </a:buClr>
        <a:buSzPct val="76000"/>
        <a:buFont typeface="Wingdings" pitchFamily="2" charset="2"/>
        <a:buChar char="u"/>
        <a:defRPr sz="3100" b="1">
          <a:solidFill>
            <a:schemeClr val="tx1"/>
          </a:solidFill>
          <a:latin typeface="+mn-lt"/>
          <a:ea typeface="+mn-ea"/>
          <a:cs typeface="+mn-cs"/>
        </a:defRPr>
      </a:lvl1pPr>
      <a:lvl2pPr marL="642528" indent="-320333" algn="l" rtl="0" eaLnBrk="1" fontAlgn="base" latinLnBrk="1" hangingPunct="1">
        <a:spcBef>
          <a:spcPts val="587"/>
        </a:spcBef>
        <a:spcAft>
          <a:spcPct val="0"/>
        </a:spcAft>
        <a:buClr>
          <a:schemeClr val="accent2"/>
        </a:buClr>
        <a:buSzPct val="76000"/>
        <a:buFont typeface="Wingdings" pitchFamily="2" charset="2"/>
        <a:buChar char="u"/>
        <a:defRPr sz="27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</a:defRPr>
      </a:lvl2pPr>
      <a:lvl3pPr marL="964725" indent="-268186" algn="l" rtl="0" eaLnBrk="1" fontAlgn="base" latinLnBrk="1" hangingPunct="1">
        <a:spcBef>
          <a:spcPts val="587"/>
        </a:spcBef>
        <a:spcAft>
          <a:spcPct val="0"/>
        </a:spcAft>
        <a:buClr>
          <a:srgbClr val="BCBCBC"/>
        </a:buClr>
        <a:buSzPct val="76000"/>
        <a:buFont typeface="Wingdings" pitchFamily="2" charset="2"/>
        <a:buChar char="u"/>
        <a:defRPr sz="23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286920" indent="-268186" algn="l" rtl="0" eaLnBrk="1" fontAlgn="base" latinLnBrk="1" hangingPunct="1">
        <a:spcBef>
          <a:spcPts val="469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u"/>
        <a:defRPr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1609115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19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145487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6pPr>
      <a:lvl7pPr marL="2681859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7pPr>
      <a:lvl8pPr marL="3218230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8pPr>
      <a:lvl9pPr marL="3754602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2" Type="http://schemas.openxmlformats.org/officeDocument/2006/relationships/image" Target="../media/image65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ddharthdas_32104/cnns-architectures-lenet-alexnet-vgg-googlenet-resnet-and-more-666091488df5" TargetMode="External"/><Relationship Id="rId2" Type="http://schemas.openxmlformats.org/officeDocument/2006/relationships/hyperlink" Target="https://www.slideshare.net/LuMa921/deep-learning-the-past-present-and-future-of-artificial-intellig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yllabu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3624" y="1836198"/>
            <a:ext cx="9079896" cy="1088746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0000"/>
                    </a:schemeClr>
                  </a:glow>
                </a:effectLst>
                <a:latin typeface="+mn-ea"/>
                <a:ea typeface="+mn-ea"/>
              </a:rPr>
              <a:t>기계학습 </a:t>
            </a:r>
            <a:r>
              <a:rPr lang="en-US" altLang="ko-KR" sz="3200" dirty="0">
                <a:solidFill>
                  <a:schemeClr val="tx1"/>
                </a:solidFill>
                <a:effectLst>
                  <a:glow rad="127000">
                    <a:schemeClr val="bg1">
                      <a:alpha val="8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3200" dirty="0" err="1" smtClean="0">
                <a:solidFill>
                  <a:schemeClr val="tx1"/>
                </a:solidFill>
                <a:effectLst>
                  <a:glow rad="127000">
                    <a:schemeClr val="bg1">
                      <a:alpha val="80000"/>
                    </a:schemeClr>
                  </a:glow>
                </a:effectLst>
                <a:latin typeface="+mn-ea"/>
                <a:ea typeface="+mn-ea"/>
              </a:rPr>
              <a:t>딥러닝의</a:t>
            </a:r>
            <a:r>
              <a:rPr lang="ko-KR" altLang="en-US" sz="320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0000"/>
                    </a:schemeClr>
                  </a:glow>
                </a:effectLst>
                <a:latin typeface="+mn-ea"/>
                <a:ea typeface="+mn-ea"/>
              </a:rPr>
              <a:t> 개념과 성과</a:t>
            </a:r>
            <a:endParaRPr lang="ko-KR" altLang="en-US" sz="2400" dirty="0">
              <a:solidFill>
                <a:schemeClr val="tx1"/>
              </a:solidFill>
              <a:effectLst>
                <a:glow rad="127000">
                  <a:schemeClr val="bg1">
                    <a:alpha val="80000"/>
                  </a:schemeClr>
                </a:glow>
              </a:effectLst>
              <a:latin typeface="+mn-ea"/>
              <a:ea typeface="+mn-ea"/>
            </a:endParaRPr>
          </a:p>
        </p:txBody>
      </p:sp>
      <p:sp>
        <p:nvSpPr>
          <p:cNvPr id="12" name="부제목 1"/>
          <p:cNvSpPr txBox="1">
            <a:spLocks/>
          </p:cNvSpPr>
          <p:nvPr/>
        </p:nvSpPr>
        <p:spPr>
          <a:xfrm>
            <a:off x="344488" y="4509120"/>
            <a:ext cx="9217024" cy="1728192"/>
          </a:xfrm>
          <a:prstGeom prst="rect">
            <a:avLst/>
          </a:prstGeom>
        </p:spPr>
        <p:txBody>
          <a:bodyPr/>
          <a:lstStyle>
            <a:lvl1pPr marL="0" indent="0" algn="ctr" rtl="0" eaLnBrk="1" fontAlgn="base" latinLnBrk="1" hangingPunct="1">
              <a:spcBef>
                <a:spcPts val="704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 sz="3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528" indent="-320333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" pitchFamily="2" charset="2"/>
              <a:buChar char="u"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964725" indent="-268186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" pitchFamily="2" charset="2"/>
              <a:buChar char="u"/>
              <a:defRPr sz="23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286920" indent="-268186" algn="l" rtl="0" eaLnBrk="1" fontAlgn="base" latinLnBrk="1" hangingPunct="1">
              <a:spcBef>
                <a:spcPts val="469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u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1609115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145487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1859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18230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54602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tx1"/>
              </a:buClr>
            </a:pPr>
            <a:r>
              <a:rPr kumimoji="0" lang="en-US" altLang="ko-KR" sz="1800" kern="0" dirty="0">
                <a:latin typeface="+mn-ea"/>
              </a:rPr>
              <a:t>2018. </a:t>
            </a:r>
            <a:r>
              <a:rPr kumimoji="0" lang="en-US" altLang="ko-KR" sz="1800" kern="0" dirty="0" smtClean="0">
                <a:latin typeface="+mn-ea"/>
              </a:rPr>
              <a:t>5. 15.</a:t>
            </a:r>
            <a:endParaRPr kumimoji="0" lang="en-US" altLang="ko-KR" sz="1800" kern="0" dirty="0"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latin typeface="+mn-ea"/>
            </a:endParaRPr>
          </a:p>
          <a:p>
            <a:pPr>
              <a:buClr>
                <a:schemeClr val="tx1"/>
              </a:buClr>
            </a:pPr>
            <a:r>
              <a:rPr kumimoji="0" lang="ko-KR" altLang="en-US" sz="1800" kern="0" dirty="0">
                <a:latin typeface="+mn-ea"/>
              </a:rPr>
              <a:t>인공지능연구원</a:t>
            </a:r>
            <a:r>
              <a:rPr kumimoji="0" lang="en-US" altLang="ko-KR" sz="1800" kern="0" dirty="0">
                <a:latin typeface="+mn-ea"/>
              </a:rPr>
              <a:t>(AIRI)  </a:t>
            </a:r>
            <a:r>
              <a:rPr kumimoji="0" lang="ko-KR" altLang="en-US" sz="1800" kern="0" dirty="0" err="1">
                <a:latin typeface="+mn-ea"/>
              </a:rPr>
              <a:t>서병락</a:t>
            </a:r>
            <a:r>
              <a:rPr kumimoji="0" lang="ko-KR" altLang="en-US" sz="1800" kern="0" dirty="0">
                <a:latin typeface="+mn-ea"/>
              </a:rPr>
              <a:t> 책임연구원</a:t>
            </a:r>
            <a:endParaRPr kumimoji="0" lang="en-US" altLang="ko-KR" sz="1800" kern="0" dirty="0"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latin typeface="+mn-ea"/>
            </a:endParaRPr>
          </a:p>
          <a:p>
            <a:pPr algn="l">
              <a:buClr>
                <a:schemeClr val="tx1"/>
              </a:buClr>
            </a:pPr>
            <a:endParaRPr kumimoji="0" lang="en-US" altLang="ko-KR" sz="18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2864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(Deep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학습 과정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37763-C87E-418E-8805-D8A526D10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2" y="1340768"/>
            <a:ext cx="7735270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0738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ImageNet Large Scale Visual Recognition Challenge (ILSVRC)</a:t>
            </a:r>
          </a:p>
          <a:p>
            <a:pPr lvl="1"/>
            <a:r>
              <a:rPr lang="ko-KR" altLang="en-US" dirty="0"/>
              <a:t>문제 </a:t>
            </a:r>
            <a:r>
              <a:rPr lang="en-US" altLang="ko-KR" dirty="0"/>
              <a:t>: classify and detect objects and scenes</a:t>
            </a:r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ko-KR" altLang="en-US" dirty="0" err="1"/>
              <a:t>딥러닝으로</a:t>
            </a:r>
            <a:r>
              <a:rPr lang="ko-KR" altLang="en-US" dirty="0"/>
              <a:t> 획기적인 성능 향상</a:t>
            </a:r>
            <a:endParaRPr lang="en-US" altLang="ko-KR" dirty="0"/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인간 수준을 능가하는 성능 달성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성과 </a:t>
            </a:r>
            <a:r>
              <a:rPr lang="en-US" altLang="ko-KR" dirty="0"/>
              <a:t>– Visual Recognition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5750D9-7D30-4010-A7D5-E9F18B9B79F4}"/>
              </a:ext>
            </a:extLst>
          </p:cNvPr>
          <p:cNvGrpSpPr/>
          <p:nvPr/>
        </p:nvGrpSpPr>
        <p:grpSpPr>
          <a:xfrm>
            <a:off x="1519237" y="2402929"/>
            <a:ext cx="6867525" cy="3762375"/>
            <a:chOff x="1519237" y="2186905"/>
            <a:chExt cx="6867525" cy="37623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D2A1ED-D95A-4F1E-A48C-93735326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237" y="2186905"/>
              <a:ext cx="6867525" cy="3762375"/>
            </a:xfrm>
            <a:prstGeom prst="rect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C0929F-83BE-4B21-9700-26D87F731F2D}"/>
                </a:ext>
              </a:extLst>
            </p:cNvPr>
            <p:cNvSpPr txBox="1"/>
            <p:nvPr/>
          </p:nvSpPr>
          <p:spPr>
            <a:xfrm>
              <a:off x="6105128" y="2257127"/>
              <a:ext cx="1596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Top-5 Error Rate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980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ImageNet Large Scale Visual Recognition Challenge (ILSVRC)</a:t>
            </a:r>
          </a:p>
          <a:p>
            <a:pPr lvl="1"/>
            <a:r>
              <a:rPr lang="en-US" altLang="ko-KR" dirty="0"/>
              <a:t>ILSVRC’12 </a:t>
            </a:r>
            <a:r>
              <a:rPr lang="en-US" altLang="ko-KR" dirty="0" err="1"/>
              <a:t>AlexNet</a:t>
            </a:r>
            <a:r>
              <a:rPr lang="ko-KR" altLang="en-US" dirty="0"/>
              <a:t> 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성과 </a:t>
            </a:r>
            <a:r>
              <a:rPr lang="en-US" altLang="ko-KR" dirty="0"/>
              <a:t>– Visual Recognition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FB6AB9-3111-47BF-84E9-AF0D50419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556792"/>
            <a:ext cx="5621401" cy="4615236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4755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ImageNet Large Scale Visual Recognition Challenge (ILSVRC)</a:t>
            </a:r>
          </a:p>
          <a:p>
            <a:pPr lvl="1"/>
            <a:r>
              <a:rPr lang="en-US" altLang="ko-KR" dirty="0"/>
              <a:t>Top-1 </a:t>
            </a:r>
            <a:r>
              <a:rPr lang="ko-KR" altLang="en-US" dirty="0"/>
              <a:t>정확도 개선 추이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성과 </a:t>
            </a:r>
            <a:r>
              <a:rPr lang="en-US" altLang="ko-KR" dirty="0"/>
              <a:t>– Visual Recognition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18BA4B-9ACE-4D92-8250-FBE2DA9B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556792"/>
            <a:ext cx="9065429" cy="3744416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3433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 인식 기술의 획기적인 성능 향상</a:t>
            </a:r>
            <a:endParaRPr lang="en-US" altLang="ko-KR" dirty="0"/>
          </a:p>
          <a:p>
            <a:pPr lvl="1"/>
            <a:r>
              <a:rPr lang="en-US" altLang="ko-KR" dirty="0"/>
              <a:t>Google, Baidu, Hound </a:t>
            </a:r>
            <a:r>
              <a:rPr lang="ko-KR" altLang="en-US" dirty="0"/>
              <a:t>등에서 인간 수준의 음성 인식 성능 달성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. Clean </a:t>
            </a:r>
            <a:r>
              <a:rPr lang="ko-KR" altLang="en-US" dirty="0"/>
              <a:t>환경에서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인간 수준 단어 단위 정확도 </a:t>
            </a:r>
            <a:r>
              <a:rPr lang="en-US" altLang="ko-KR" dirty="0"/>
              <a:t>95%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성과 </a:t>
            </a:r>
            <a:r>
              <a:rPr lang="en-US" altLang="ko-KR" dirty="0"/>
              <a:t>– Speech Recognition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5A591-508C-4850-AAF3-2E2D5445A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6" y="1988840"/>
            <a:ext cx="7211954" cy="4179264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0950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딥러닝으로</a:t>
            </a:r>
            <a:r>
              <a:rPr lang="ko-KR" altLang="en-US" dirty="0"/>
              <a:t> 기존 방식에 비해 번역 오류를 </a:t>
            </a:r>
            <a:r>
              <a:rPr lang="en-US" altLang="ko-KR" dirty="0"/>
              <a:t>55% ~ 85% </a:t>
            </a:r>
            <a:r>
              <a:rPr lang="ko-KR" altLang="en-US" dirty="0"/>
              <a:t>정도 줄임</a:t>
            </a:r>
            <a:endParaRPr lang="en-US" altLang="ko-KR" dirty="0"/>
          </a:p>
          <a:p>
            <a:pPr lvl="1"/>
            <a:r>
              <a:rPr lang="ko-KR" altLang="en-US" dirty="0"/>
              <a:t>영어 </a:t>
            </a:r>
            <a:r>
              <a:rPr lang="en-US" altLang="ko-KR" dirty="0"/>
              <a:t>-&gt; </a:t>
            </a:r>
            <a:r>
              <a:rPr lang="ko-KR" altLang="en-US" dirty="0"/>
              <a:t>스페인어</a:t>
            </a:r>
            <a:r>
              <a:rPr lang="en-US" altLang="ko-KR" dirty="0"/>
              <a:t>, </a:t>
            </a:r>
            <a:r>
              <a:rPr lang="ko-KR" altLang="en-US" dirty="0"/>
              <a:t>불어 </a:t>
            </a:r>
            <a:r>
              <a:rPr lang="en-US" altLang="ko-KR" dirty="0"/>
              <a:t>-&gt; </a:t>
            </a:r>
            <a:r>
              <a:rPr lang="ko-KR" altLang="en-US" dirty="0"/>
              <a:t>영어 </a:t>
            </a:r>
            <a:r>
              <a:rPr lang="en-US" altLang="ko-KR" dirty="0"/>
              <a:t>: </a:t>
            </a:r>
            <a:r>
              <a:rPr lang="ko-KR" altLang="en-US" dirty="0"/>
              <a:t>인간 수준에 근접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성과 </a:t>
            </a:r>
            <a:r>
              <a:rPr lang="en-US" altLang="ko-KR" dirty="0"/>
              <a:t>– Machine Translation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49504-3679-4CB0-B2B5-75D42E0F2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556792"/>
            <a:ext cx="7537847" cy="4380219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6DBAE-9E3E-4D3A-9453-8779D38BF75C}"/>
              </a:ext>
            </a:extLst>
          </p:cNvPr>
          <p:cNvSpPr txBox="1"/>
          <p:nvPr/>
        </p:nvSpPr>
        <p:spPr>
          <a:xfrm>
            <a:off x="2576736" y="6320353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n-ea"/>
                <a:ea typeface="+mn-ea"/>
              </a:rPr>
              <a:t>https://research.googleblog.com/2016/09/aneural-network-for-machine.html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C2B86-2E7E-4D10-B0FB-A6FBE771CD75}"/>
              </a:ext>
            </a:extLst>
          </p:cNvPr>
          <p:cNvSpPr txBox="1"/>
          <p:nvPr/>
        </p:nvSpPr>
        <p:spPr>
          <a:xfrm>
            <a:off x="4232920" y="5929535"/>
            <a:ext cx="547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번역 데이터 </a:t>
            </a:r>
            <a:r>
              <a:rPr lang="en-US" altLang="ko-KR" sz="1400" dirty="0">
                <a:latin typeface="+mn-ea"/>
                <a:ea typeface="+mn-ea"/>
              </a:rPr>
              <a:t>Set</a:t>
            </a:r>
            <a:r>
              <a:rPr lang="ko-KR" altLang="en-US" sz="1400" dirty="0">
                <a:latin typeface="+mn-ea"/>
                <a:ea typeface="+mn-ea"/>
              </a:rPr>
              <a:t>의 출처 </a:t>
            </a:r>
            <a:r>
              <a:rPr lang="en-US" altLang="ko-KR" sz="1400" dirty="0">
                <a:latin typeface="+mn-ea"/>
                <a:ea typeface="+mn-ea"/>
              </a:rPr>
              <a:t>: Wikipedia and news websites</a:t>
            </a:r>
          </a:p>
        </p:txBody>
      </p:sp>
    </p:spTree>
    <p:extLst>
      <p:ext uri="{BB962C8B-B14F-4D97-AF65-F5344CB8AC3E}">
        <p14:creationId xmlns:p14="http://schemas.microsoft.com/office/powerpoint/2010/main" val="36617307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좋은 품질의 대규모 학습 데이터</a:t>
            </a:r>
            <a:endParaRPr lang="en-US" altLang="ko-KR" dirty="0"/>
          </a:p>
          <a:p>
            <a:pPr lvl="1"/>
            <a:r>
              <a:rPr lang="en-US" altLang="ko-KR" dirty="0"/>
              <a:t>input – output </a:t>
            </a:r>
            <a:r>
              <a:rPr lang="ko-KR" altLang="en-US" dirty="0"/>
              <a:t>대응 관계</a:t>
            </a:r>
            <a:endParaRPr lang="en-US" altLang="ko-KR" dirty="0"/>
          </a:p>
          <a:p>
            <a:pPr marL="271463" lvl="1" indent="0">
              <a:buNone/>
            </a:pPr>
            <a:endParaRPr lang="en-US" altLang="ko-KR" dirty="0"/>
          </a:p>
          <a:p>
            <a:r>
              <a:rPr lang="ko-KR" altLang="en-US" dirty="0"/>
              <a:t>측정 가능하고 설명 가능한 목표</a:t>
            </a:r>
            <a:endParaRPr lang="en-US" altLang="ko-KR" dirty="0"/>
          </a:p>
          <a:p>
            <a:endParaRPr lang="en-US" altLang="ko-KR" dirty="0"/>
          </a:p>
          <a:p>
            <a:pPr marL="271463" lvl="1" indent="0">
              <a:buNone/>
            </a:pPr>
            <a:endParaRPr lang="en-US" altLang="ko-KR" dirty="0"/>
          </a:p>
          <a:p>
            <a:r>
              <a:rPr lang="ko-KR" altLang="en-US" dirty="0"/>
              <a:t>충분한 컴퓨팅 파워</a:t>
            </a:r>
            <a:endParaRPr lang="en-US" altLang="ko-KR" dirty="0"/>
          </a:p>
          <a:p>
            <a:pPr lvl="1"/>
            <a:r>
              <a:rPr lang="ko-KR" altLang="en-US" dirty="0"/>
              <a:t>고성능 </a:t>
            </a:r>
            <a:r>
              <a:rPr lang="en-US" altLang="ko-KR" dirty="0"/>
              <a:t>GPU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연구자의 재능</a:t>
            </a:r>
            <a:r>
              <a:rPr lang="en-US" altLang="ko-KR" dirty="0" smtClean="0"/>
              <a:t>(???)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필요 조건</a:t>
            </a:r>
          </a:p>
        </p:txBody>
      </p:sp>
    </p:spTree>
    <p:extLst>
      <p:ext uri="{BB962C8B-B14F-4D97-AF65-F5344CB8AC3E}">
        <p14:creationId xmlns:p14="http://schemas.microsoft.com/office/powerpoint/2010/main" val="24599608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</a:p>
          <a:p>
            <a:pPr lvl="1"/>
            <a:r>
              <a:rPr lang="ko-KR" altLang="en-US" dirty="0"/>
              <a:t>뇌 신경의 동작을 모방</a:t>
            </a:r>
            <a:endParaRPr lang="en-US" altLang="ko-KR" dirty="0"/>
          </a:p>
          <a:p>
            <a:pPr lvl="2"/>
            <a:r>
              <a:rPr lang="ko-KR" altLang="en-US" dirty="0"/>
              <a:t>입력에 가중치</a:t>
            </a:r>
            <a:r>
              <a:rPr lang="en-US" altLang="ko-KR" dirty="0"/>
              <a:t>(Weight)</a:t>
            </a:r>
            <a:r>
              <a:rPr lang="ko-KR" altLang="en-US" dirty="0"/>
              <a:t>와 바이어스를 계산하여 다음 뉴런으로 전달</a:t>
            </a:r>
            <a:endParaRPr lang="en-US" altLang="ko-KR" dirty="0"/>
          </a:p>
          <a:p>
            <a:pPr lvl="1"/>
            <a:r>
              <a:rPr lang="ko-KR" altLang="en-US" dirty="0"/>
              <a:t>비선형 활성함수</a:t>
            </a:r>
            <a:r>
              <a:rPr lang="en-US" altLang="ko-KR" dirty="0"/>
              <a:t>(nonlinear activation function)</a:t>
            </a:r>
            <a:r>
              <a:rPr lang="ko-KR" altLang="en-US" dirty="0"/>
              <a:t>를 통해 입력에 대한 출력 결정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4" name="Picture 4" descr="뉴런 퍼셉트론에 대한 이미지 검색결과">
            <a:extLst>
              <a:ext uri="{FF2B5EF4-FFF2-40B4-BE49-F238E27FC236}">
                <a16:creationId xmlns:a16="http://schemas.microsoft.com/office/drawing/2014/main" id="{2A282DD2-45D6-486D-BEE4-E42BD5F9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31" y="2790965"/>
            <a:ext cx="4234081" cy="241580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4A4A59-09B7-4A72-972F-ACBAD7E89DD1}"/>
              </a:ext>
            </a:extLst>
          </p:cNvPr>
          <p:cNvGrpSpPr/>
          <p:nvPr/>
        </p:nvGrpSpPr>
        <p:grpSpPr>
          <a:xfrm>
            <a:off x="662976" y="2790966"/>
            <a:ext cx="3695843" cy="2438234"/>
            <a:chOff x="2643214" y="1282835"/>
            <a:chExt cx="3928711" cy="25488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 descr="neuron에 대한 이미지 검색결과">
              <a:extLst>
                <a:ext uri="{FF2B5EF4-FFF2-40B4-BE49-F238E27FC236}">
                  <a16:creationId xmlns:a16="http://schemas.microsoft.com/office/drawing/2014/main" id="{88617CE1-D6F8-4013-90FB-AF7516814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837" y="1306284"/>
              <a:ext cx="3916088" cy="252537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BAD8F-7873-453C-9B2D-C7AFE95893C9}"/>
                </a:ext>
              </a:extLst>
            </p:cNvPr>
            <p:cNvSpPr txBox="1"/>
            <p:nvPr/>
          </p:nvSpPr>
          <p:spPr>
            <a:xfrm>
              <a:off x="4016896" y="1282835"/>
              <a:ext cx="800219" cy="276999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축색돌기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B5159C-D4DA-480A-9BAB-C70515BC14A4}"/>
                </a:ext>
              </a:extLst>
            </p:cNvPr>
            <p:cNvSpPr txBox="1"/>
            <p:nvPr/>
          </p:nvSpPr>
          <p:spPr>
            <a:xfrm>
              <a:off x="2643214" y="1843763"/>
              <a:ext cx="338554" cy="276999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BD09B-C20E-4216-A5AC-E86F21E5CA99}"/>
                </a:ext>
              </a:extLst>
            </p:cNvPr>
            <p:cNvSpPr txBox="1"/>
            <p:nvPr/>
          </p:nvSpPr>
          <p:spPr>
            <a:xfrm>
              <a:off x="5512860" y="2430472"/>
              <a:ext cx="646331" cy="276999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시냅스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3F642B-1959-43B8-AA24-E858A06649E7}"/>
                </a:ext>
              </a:extLst>
            </p:cNvPr>
            <p:cNvSpPr txBox="1"/>
            <p:nvPr/>
          </p:nvSpPr>
          <p:spPr>
            <a:xfrm>
              <a:off x="4324729" y="3214783"/>
              <a:ext cx="800219" cy="276999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수상돌기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8C4EBE6-3BD4-4A5C-A95B-A37D849CE7E6}"/>
              </a:ext>
            </a:extLst>
          </p:cNvPr>
          <p:cNvSpPr/>
          <p:nvPr/>
        </p:nvSpPr>
        <p:spPr bwMode="auto">
          <a:xfrm>
            <a:off x="4689819" y="3851380"/>
            <a:ext cx="577316" cy="5687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43911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 신경망</a:t>
            </a:r>
            <a:endParaRPr lang="en-US" altLang="ko-KR" dirty="0"/>
          </a:p>
          <a:p>
            <a:pPr lvl="1"/>
            <a:r>
              <a:rPr lang="ko-KR" altLang="en-US" dirty="0"/>
              <a:t>여러 </a:t>
            </a:r>
            <a:r>
              <a:rPr lang="ko-KR" altLang="en-US" dirty="0" err="1"/>
              <a:t>퍼셉트론이</a:t>
            </a:r>
            <a:r>
              <a:rPr lang="ko-KR" altLang="en-US" dirty="0"/>
              <a:t> 연결된 형태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4" name="Picture 4" descr="뉴런 퍼셉트론에 대한 이미지 검색결과">
            <a:extLst>
              <a:ext uri="{FF2B5EF4-FFF2-40B4-BE49-F238E27FC236}">
                <a16:creationId xmlns:a16="http://schemas.microsoft.com/office/drawing/2014/main" id="{2A282DD2-45D6-486D-BEE4-E42BD5F9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3971822"/>
            <a:ext cx="2960989" cy="168942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ultilayer perceptron neural network에 대한 이미지 검색결과">
            <a:extLst>
              <a:ext uri="{FF2B5EF4-FFF2-40B4-BE49-F238E27FC236}">
                <a16:creationId xmlns:a16="http://schemas.microsoft.com/office/drawing/2014/main" id="{14307A61-5D01-44F2-8EF8-0360E654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08" y="1556792"/>
            <a:ext cx="5473119" cy="30745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60B1F5-CDFD-4361-A24D-866F89D0A6A2}"/>
              </a:ext>
            </a:extLst>
          </p:cNvPr>
          <p:cNvCxnSpPr>
            <a:stCxn id="4" idx="3"/>
          </p:cNvCxnSpPr>
          <p:nvPr/>
        </p:nvCxnSpPr>
        <p:spPr>
          <a:xfrm flipV="1">
            <a:off x="3593509" y="3429000"/>
            <a:ext cx="1287483" cy="138753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46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/>
              <a:t>데이터로부터 인공신경망의 가중치를 조절해 가는 과정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7832C11-6220-4520-BFB6-5CA2A27C39B8}"/>
              </a:ext>
            </a:extLst>
          </p:cNvPr>
          <p:cNvGrpSpPr/>
          <p:nvPr/>
        </p:nvGrpSpPr>
        <p:grpSpPr>
          <a:xfrm>
            <a:off x="992560" y="1484784"/>
            <a:ext cx="8460149" cy="4752528"/>
            <a:chOff x="992560" y="1484784"/>
            <a:chExt cx="8460149" cy="475252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9CD50F-11EB-4548-819C-0122C031F693}"/>
                </a:ext>
              </a:extLst>
            </p:cNvPr>
            <p:cNvGrpSpPr/>
            <p:nvPr/>
          </p:nvGrpSpPr>
          <p:grpSpPr>
            <a:xfrm>
              <a:off x="1093470" y="1570557"/>
              <a:ext cx="8359239" cy="4522739"/>
              <a:chOff x="1093470" y="1570557"/>
              <a:chExt cx="8359239" cy="4522739"/>
            </a:xfrm>
          </p:grpSpPr>
          <p:pic>
            <p:nvPicPr>
              <p:cNvPr id="7" name="Picture 2" descr="딥러닝 학습  도식에 대한 이미지 검색결과">
                <a:extLst>
                  <a:ext uri="{FF2B5EF4-FFF2-40B4-BE49-F238E27FC236}">
                    <a16:creationId xmlns:a16="http://schemas.microsoft.com/office/drawing/2014/main" id="{6E80AA10-1DED-4B0B-B1E1-2EE3818AE1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4633" y="1570557"/>
                <a:ext cx="6505575" cy="3171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강아지에 대한 이미지 검색결과">
                <a:extLst>
                  <a:ext uri="{FF2B5EF4-FFF2-40B4-BE49-F238E27FC236}">
                    <a16:creationId xmlns:a16="http://schemas.microsoft.com/office/drawing/2014/main" id="{EF8D28EC-91FE-4A9C-A9AA-D9C692787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536" y="2146801"/>
                <a:ext cx="1197025" cy="1197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CD120-2AE7-4EF3-800A-B31526B2BB40}"/>
                  </a:ext>
                </a:extLst>
              </p:cNvPr>
              <p:cNvSpPr txBox="1"/>
              <p:nvPr/>
            </p:nvSpPr>
            <p:spPr>
              <a:xfrm>
                <a:off x="7870088" y="2406759"/>
                <a:ext cx="1008112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강아지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C5DEB3-B6E1-45BA-9119-49CA5F985401}"/>
                  </a:ext>
                </a:extLst>
              </p:cNvPr>
              <p:cNvSpPr txBox="1"/>
              <p:nvPr/>
            </p:nvSpPr>
            <p:spPr>
              <a:xfrm>
                <a:off x="4989768" y="2406759"/>
                <a:ext cx="10081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고양이</a:t>
                </a:r>
              </a:p>
            </p:txBody>
          </p:sp>
          <p:cxnSp>
            <p:nvCxnSpPr>
              <p:cNvPr id="11" name="꺾인 연결선 17">
                <a:extLst>
                  <a:ext uri="{FF2B5EF4-FFF2-40B4-BE49-F238E27FC236}">
                    <a16:creationId xmlns:a16="http://schemas.microsoft.com/office/drawing/2014/main" id="{5EBA3ACD-0872-4395-81CD-70A2E1C9F560}"/>
                  </a:ext>
                </a:extLst>
              </p:cNvPr>
              <p:cNvCxnSpPr>
                <a:stCxn id="10" idx="0"/>
                <a:endCxn id="9" idx="0"/>
              </p:cNvCxnSpPr>
              <p:nvPr/>
            </p:nvCxnSpPr>
            <p:spPr>
              <a:xfrm rot="5400000" flipH="1" flipV="1">
                <a:off x="6933984" y="966599"/>
                <a:ext cx="12700" cy="2880320"/>
              </a:xfrm>
              <a:prstGeom prst="bentConnector3">
                <a:avLst>
                  <a:gd name="adj1" fmla="val 3200000"/>
                </a:avLst>
              </a:prstGeom>
              <a:ln>
                <a:solidFill>
                  <a:srgbClr val="FF006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F2C083-6877-4B25-9C91-6A1668FD3246}"/>
                  </a:ext>
                </a:extLst>
              </p:cNvPr>
              <p:cNvSpPr txBox="1"/>
              <p:nvPr/>
            </p:nvSpPr>
            <p:spPr>
              <a:xfrm>
                <a:off x="6436278" y="1660950"/>
                <a:ext cx="10081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손실함수</a:t>
                </a:r>
              </a:p>
            </p:txBody>
          </p:sp>
          <p:pic>
            <p:nvPicPr>
              <p:cNvPr id="16" name="Picture 10" descr="강아지에 대한 이미지 검색결과">
                <a:extLst>
                  <a:ext uri="{FF2B5EF4-FFF2-40B4-BE49-F238E27FC236}">
                    <a16:creationId xmlns:a16="http://schemas.microsoft.com/office/drawing/2014/main" id="{A860F4C2-7B45-4ACB-B2FF-706435C872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7406" y="4802231"/>
                <a:ext cx="1276451" cy="94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강아지에 대한 이미지 검색결과">
                <a:extLst>
                  <a:ext uri="{FF2B5EF4-FFF2-40B4-BE49-F238E27FC236}">
                    <a16:creationId xmlns:a16="http://schemas.microsoft.com/office/drawing/2014/main" id="{F5F30791-1F8C-4524-9670-7C6CCA0F7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9850" y="4793118"/>
                <a:ext cx="1427190" cy="951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4" descr="강아지에 대한 이미지 검색결과">
                <a:extLst>
                  <a:ext uri="{FF2B5EF4-FFF2-40B4-BE49-F238E27FC236}">
                    <a16:creationId xmlns:a16="http://schemas.microsoft.com/office/drawing/2014/main" id="{A4B2A8B0-073E-4791-B34D-3A8E85C28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4325" y="4802231"/>
                <a:ext cx="1413521" cy="94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고양이에 대한 이미지 검색결과">
                <a:extLst>
                  <a:ext uri="{FF2B5EF4-FFF2-40B4-BE49-F238E27FC236}">
                    <a16:creationId xmlns:a16="http://schemas.microsoft.com/office/drawing/2014/main" id="{5EB49443-14CE-4660-B2CB-A1E101CD5E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330" y="4793118"/>
                <a:ext cx="1260303" cy="94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고양이에 대한 이미지 검색결과">
                <a:extLst>
                  <a:ext uri="{FF2B5EF4-FFF2-40B4-BE49-F238E27FC236}">
                    <a16:creationId xmlns:a16="http://schemas.microsoft.com/office/drawing/2014/main" id="{EBC4F2EE-D257-4C02-8942-370A8F8171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5131" y="4802231"/>
                <a:ext cx="1564990" cy="94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631454-6678-4107-B063-790FC23E1679}"/>
                  </a:ext>
                </a:extLst>
              </p:cNvPr>
              <p:cNvSpPr txBox="1"/>
              <p:nvPr/>
            </p:nvSpPr>
            <p:spPr>
              <a:xfrm>
                <a:off x="1131074" y="4403829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rgbClr val="FF0066"/>
                    </a:solidFill>
                    <a:latin typeface="+mj-ea"/>
                    <a:ea typeface="+mj-ea"/>
                  </a:rPr>
                  <a:t>학습데이터셋</a:t>
                </a:r>
                <a:endParaRPr lang="ko-KR" altLang="en-US" b="1" dirty="0">
                  <a:solidFill>
                    <a:srgbClr val="FF0066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536E7B-600C-42A1-8B8A-B10C33D385F5}"/>
                  </a:ext>
                </a:extLst>
              </p:cNvPr>
              <p:cNvSpPr txBox="1"/>
              <p:nvPr/>
            </p:nvSpPr>
            <p:spPr>
              <a:xfrm>
                <a:off x="1093470" y="5754742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고양이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013EA4-73F5-4B0C-A21F-8C8A83CDE657}"/>
                  </a:ext>
                </a:extLst>
              </p:cNvPr>
              <p:cNvSpPr txBox="1"/>
              <p:nvPr/>
            </p:nvSpPr>
            <p:spPr>
              <a:xfrm>
                <a:off x="2444633" y="5737865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강아지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4A6504-5A92-4A27-90B7-8BDDB264EE67}"/>
                  </a:ext>
                </a:extLst>
              </p:cNvPr>
              <p:cNvSpPr txBox="1"/>
              <p:nvPr/>
            </p:nvSpPr>
            <p:spPr>
              <a:xfrm>
                <a:off x="3960074" y="5735465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강아지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B76E9B-0FA3-4900-BD98-EFA5AB24A3A3}"/>
                  </a:ext>
                </a:extLst>
              </p:cNvPr>
              <p:cNvSpPr txBox="1"/>
              <p:nvPr/>
            </p:nvSpPr>
            <p:spPr>
              <a:xfrm>
                <a:off x="5506615" y="5727352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FF0066"/>
                    </a:solidFill>
                    <a:latin typeface="+mj-ea"/>
                    <a:ea typeface="+mj-ea"/>
                  </a:rPr>
                  <a:t>고양이</a:t>
                </a:r>
                <a:endParaRPr lang="ko-KR" altLang="en-US" b="1" dirty="0">
                  <a:solidFill>
                    <a:srgbClr val="FF0066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0282B7-45F0-4269-B17A-2086AB8BC4AD}"/>
                  </a:ext>
                </a:extLst>
              </p:cNvPr>
              <p:cNvSpPr txBox="1"/>
              <p:nvPr/>
            </p:nvSpPr>
            <p:spPr>
              <a:xfrm>
                <a:off x="6984620" y="5744578"/>
                <a:ext cx="1442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66"/>
                    </a:solidFill>
                    <a:latin typeface="+mj-ea"/>
                    <a:ea typeface="+mj-ea"/>
                  </a:rPr>
                  <a:t>강아지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D2A693-32C8-44ED-BDCF-7819BC61E5B1}"/>
                  </a:ext>
                </a:extLst>
              </p:cNvPr>
              <p:cNvSpPr txBox="1"/>
              <p:nvPr/>
            </p:nvSpPr>
            <p:spPr>
              <a:xfrm>
                <a:off x="8010687" y="4748733"/>
                <a:ext cx="14420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rgbClr val="00B050"/>
                    </a:solidFill>
                    <a:latin typeface="+mj-ea"/>
                    <a:ea typeface="+mj-ea"/>
                  </a:rPr>
                  <a:t>…</a:t>
                </a:r>
                <a:endParaRPr lang="ko-KR" altLang="en-US" sz="3200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B364C9-7AF6-489F-B533-88BCC22C305A}"/>
                  </a:ext>
                </a:extLst>
              </p:cNvPr>
              <p:cNvSpPr txBox="1"/>
              <p:nvPr/>
            </p:nvSpPr>
            <p:spPr>
              <a:xfrm>
                <a:off x="8414958" y="5421359"/>
                <a:ext cx="6334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rgbClr val="00B050"/>
                    </a:solidFill>
                    <a:latin typeface="+mj-ea"/>
                    <a:ea typeface="+mj-ea"/>
                  </a:rPr>
                  <a:t>…</a:t>
                </a:r>
                <a:endParaRPr lang="ko-KR" altLang="en-US" sz="3200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아래쪽 화살표 23">
                <a:extLst>
                  <a:ext uri="{FF2B5EF4-FFF2-40B4-BE49-F238E27FC236}">
                    <a16:creationId xmlns:a16="http://schemas.microsoft.com/office/drawing/2014/main" id="{002CF59B-DB47-48AD-9226-EB20DC17787E}"/>
                  </a:ext>
                </a:extLst>
              </p:cNvPr>
              <p:cNvSpPr/>
              <p:nvPr/>
            </p:nvSpPr>
            <p:spPr bwMode="auto">
              <a:xfrm rot="10800000">
                <a:off x="1699236" y="3700002"/>
                <a:ext cx="358280" cy="441250"/>
              </a:xfrm>
              <a:prstGeom prst="down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6507B26-D055-4466-9373-CC067093F7A8}"/>
                  </a:ext>
                </a:extLst>
              </p:cNvPr>
              <p:cNvSpPr/>
              <p:nvPr/>
            </p:nvSpPr>
            <p:spPr bwMode="auto">
              <a:xfrm>
                <a:off x="7778060" y="2872312"/>
                <a:ext cx="1131594" cy="504056"/>
              </a:xfrm>
              <a:prstGeom prst="ellips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 wrap="none" rtlCol="0" anchor="ctr"/>
              <a:lstStyle/>
              <a:p>
                <a:pPr algn="ctr"/>
                <a:endParaRPr lang="ko-KR" altLang="en-US" sz="1800"/>
              </a:p>
            </p:txBody>
          </p:sp>
          <p:cxnSp>
            <p:nvCxnSpPr>
              <p:cNvPr id="31" name="꺾인 연결선 31">
                <a:extLst>
                  <a:ext uri="{FF2B5EF4-FFF2-40B4-BE49-F238E27FC236}">
                    <a16:creationId xmlns:a16="http://schemas.microsoft.com/office/drawing/2014/main" id="{97E3D2C7-6ACE-4BC5-8127-32A93030A985}"/>
                  </a:ext>
                </a:extLst>
              </p:cNvPr>
              <p:cNvCxnSpPr>
                <a:stCxn id="7" idx="3"/>
                <a:endCxn id="26" idx="3"/>
              </p:cNvCxnSpPr>
              <p:nvPr/>
            </p:nvCxnSpPr>
            <p:spPr>
              <a:xfrm flipH="1">
                <a:off x="8426642" y="3156470"/>
                <a:ext cx="523566" cy="2757385"/>
              </a:xfrm>
              <a:prstGeom prst="bentConnector3">
                <a:avLst>
                  <a:gd name="adj1" fmla="val -43662"/>
                </a:avLst>
              </a:prstGeom>
              <a:ln w="28575">
                <a:solidFill>
                  <a:srgbClr val="FF00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702F58-0ABE-4CAB-AE91-E515147D728B}"/>
                  </a:ext>
                </a:extLst>
              </p:cNvPr>
              <p:cNvSpPr txBox="1"/>
              <p:nvPr/>
            </p:nvSpPr>
            <p:spPr>
              <a:xfrm>
                <a:off x="7870088" y="3507172"/>
                <a:ext cx="10395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FF0066"/>
                    </a:solidFill>
                    <a:latin typeface="+mj-ea"/>
                    <a:ea typeface="+mj-ea"/>
                  </a:rPr>
                  <a:t>레이블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E44D94-8DA4-40EA-9A28-A3A05628D65E}"/>
                </a:ext>
              </a:extLst>
            </p:cNvPr>
            <p:cNvSpPr/>
            <p:nvPr/>
          </p:nvSpPr>
          <p:spPr bwMode="auto">
            <a:xfrm>
              <a:off x="992560" y="1484784"/>
              <a:ext cx="8352928" cy="475252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6652435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5545162"/>
          </a:xfrm>
        </p:spPr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(Artificial Intelligence)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기계학습</a:t>
            </a:r>
            <a:r>
              <a:rPr lang="en-US" altLang="ko-KR" dirty="0"/>
              <a:t>(Machine Learning) ?</a:t>
            </a:r>
          </a:p>
          <a:p>
            <a:r>
              <a:rPr lang="ko-KR" altLang="en-US" dirty="0" err="1"/>
              <a:t>딥러닝</a:t>
            </a:r>
            <a:r>
              <a:rPr lang="en-US" altLang="ko-KR" dirty="0"/>
              <a:t>(Deep Learning) ?</a:t>
            </a:r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성과</a:t>
            </a:r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필요 조건</a:t>
            </a:r>
            <a:endParaRPr lang="en-US" altLang="ko-KR" dirty="0"/>
          </a:p>
          <a:p>
            <a:r>
              <a:rPr lang="en-US" altLang="ko-KR" dirty="0" smtClean="0"/>
              <a:t>CNN(Convolution </a:t>
            </a:r>
            <a:r>
              <a:rPr lang="en-US" altLang="ko-KR" dirty="0"/>
              <a:t>Neural Network) </a:t>
            </a:r>
            <a:r>
              <a:rPr lang="ko-KR" altLang="en-US" dirty="0"/>
              <a:t>개념</a:t>
            </a:r>
            <a:endParaRPr lang="en-US" altLang="ko-KR" dirty="0"/>
          </a:p>
          <a:p>
            <a:r>
              <a:rPr lang="en-US" altLang="ko-KR" dirty="0" smtClean="0"/>
              <a:t>RNN(Recurrent </a:t>
            </a:r>
            <a:r>
              <a:rPr lang="en-US" altLang="ko-KR" dirty="0"/>
              <a:t>Neural Network) </a:t>
            </a:r>
            <a:r>
              <a:rPr lang="ko-KR" altLang="en-US" dirty="0"/>
              <a:t>개념</a:t>
            </a:r>
            <a:endParaRPr lang="en-US" altLang="ko-KR" dirty="0"/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응용</a:t>
            </a:r>
            <a:endParaRPr lang="en-US" altLang="ko-KR" dirty="0" smtClean="0"/>
          </a:p>
          <a:p>
            <a:r>
              <a:rPr lang="en-US" altLang="ko-KR" dirty="0" smtClean="0"/>
              <a:t>AIRI </a:t>
            </a:r>
            <a:r>
              <a:rPr lang="ko-KR" altLang="en-US" dirty="0" smtClean="0"/>
              <a:t>연구 주제</a:t>
            </a:r>
            <a:endParaRPr lang="en-US" altLang="ko-KR" dirty="0"/>
          </a:p>
          <a:p>
            <a:r>
              <a:rPr lang="ko-KR" altLang="en-US" dirty="0"/>
              <a:t>참고문헌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3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413790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/>
              <a:t>대규모 데이터를 바탕으로 반복적으로 정답과 예측 값의 차이를 줄여가는 과정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140076-8B2D-4C98-9E56-EA10147013FC}"/>
              </a:ext>
            </a:extLst>
          </p:cNvPr>
          <p:cNvGrpSpPr/>
          <p:nvPr/>
        </p:nvGrpSpPr>
        <p:grpSpPr>
          <a:xfrm>
            <a:off x="1280592" y="1484784"/>
            <a:ext cx="7056784" cy="4752528"/>
            <a:chOff x="1280592" y="1484784"/>
            <a:chExt cx="7056784" cy="475252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57BD4B0-9A0F-4106-97E6-57B80B86CA77}"/>
                </a:ext>
              </a:extLst>
            </p:cNvPr>
            <p:cNvSpPr/>
            <p:nvPr/>
          </p:nvSpPr>
          <p:spPr bwMode="auto">
            <a:xfrm>
              <a:off x="1496616" y="1581183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35B4FB5-3A72-495B-9DC9-F8050426ECBD}"/>
                </a:ext>
              </a:extLst>
            </p:cNvPr>
            <p:cNvSpPr/>
            <p:nvPr/>
          </p:nvSpPr>
          <p:spPr bwMode="auto">
            <a:xfrm>
              <a:off x="1496616" y="2517286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EDCC6D6-2A6D-4D61-89F8-D861A1670CF4}"/>
                </a:ext>
              </a:extLst>
            </p:cNvPr>
            <p:cNvSpPr/>
            <p:nvPr/>
          </p:nvSpPr>
          <p:spPr bwMode="auto">
            <a:xfrm>
              <a:off x="1496616" y="3453389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0A3D0A9-6C92-4396-B363-F3B387AD1F35}"/>
                </a:ext>
              </a:extLst>
            </p:cNvPr>
            <p:cNvSpPr/>
            <p:nvPr/>
          </p:nvSpPr>
          <p:spPr bwMode="auto">
            <a:xfrm>
              <a:off x="2864768" y="1581183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207791B-5107-494A-A90A-4D3113BF68A0}"/>
                </a:ext>
              </a:extLst>
            </p:cNvPr>
            <p:cNvSpPr/>
            <p:nvPr/>
          </p:nvSpPr>
          <p:spPr bwMode="auto">
            <a:xfrm>
              <a:off x="2864768" y="2517286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901E3AE-092D-490A-8C50-907D4C963881}"/>
                </a:ext>
              </a:extLst>
            </p:cNvPr>
            <p:cNvSpPr/>
            <p:nvPr/>
          </p:nvSpPr>
          <p:spPr bwMode="auto">
            <a:xfrm>
              <a:off x="2860812" y="3470367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616960-352D-492E-B041-3DF7E531B31E}"/>
                </a:ext>
              </a:extLst>
            </p:cNvPr>
            <p:cNvSpPr/>
            <p:nvPr/>
          </p:nvSpPr>
          <p:spPr bwMode="auto">
            <a:xfrm>
              <a:off x="4228964" y="2517286"/>
              <a:ext cx="576064" cy="5760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5C70C5-B3A7-4987-9162-45C14D61AB30}"/>
                    </a:ext>
                  </a:extLst>
                </p:cNvPr>
                <p:cNvSpPr txBox="1"/>
                <p:nvPr/>
              </p:nvSpPr>
              <p:spPr>
                <a:xfrm>
                  <a:off x="1577759" y="2526811"/>
                  <a:ext cx="47461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5C70C5-B3A7-4987-9162-45C14D61A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759" y="2526811"/>
                  <a:ext cx="474617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CF0516B-94A6-4203-907C-26A011FA9751}"/>
                    </a:ext>
                  </a:extLst>
                </p:cNvPr>
                <p:cNvSpPr txBox="1"/>
                <p:nvPr/>
              </p:nvSpPr>
              <p:spPr>
                <a:xfrm>
                  <a:off x="1587284" y="1581183"/>
                  <a:ext cx="46634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CF0516B-94A6-4203-907C-26A011FA9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284" y="1581183"/>
                  <a:ext cx="46634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CE711C-7823-470C-8A73-F3820602EACF}"/>
                    </a:ext>
                  </a:extLst>
                </p:cNvPr>
                <p:cNvSpPr txBox="1"/>
                <p:nvPr/>
              </p:nvSpPr>
              <p:spPr>
                <a:xfrm>
                  <a:off x="1587284" y="3470367"/>
                  <a:ext cx="47461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CE711C-7823-470C-8A73-F3820602E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284" y="3470367"/>
                  <a:ext cx="47461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F8F4C3C-5A86-4EAD-BE78-5DB12D9E9A0F}"/>
                    </a:ext>
                  </a:extLst>
                </p:cNvPr>
                <p:cNvSpPr txBox="1"/>
                <p:nvPr/>
              </p:nvSpPr>
              <p:spPr>
                <a:xfrm>
                  <a:off x="2944910" y="1693393"/>
                  <a:ext cx="469616" cy="3497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8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F8F4C3C-5A86-4EAD-BE78-5DB12D9E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910" y="1693393"/>
                  <a:ext cx="469616" cy="349711"/>
                </a:xfrm>
                <a:prstGeom prst="rect">
                  <a:avLst/>
                </a:prstGeom>
                <a:blipFill>
                  <a:blip r:embed="rId5"/>
                  <a:stretch>
                    <a:fillRect l="-5195" t="-3509" r="-9091" b="-175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DAF430-9EDA-416A-B900-9968A769C79F}"/>
                    </a:ext>
                  </a:extLst>
                </p:cNvPr>
                <p:cNvSpPr txBox="1"/>
                <p:nvPr/>
              </p:nvSpPr>
              <p:spPr>
                <a:xfrm>
                  <a:off x="2936776" y="2645979"/>
                  <a:ext cx="469616" cy="3497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8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DAF430-9EDA-416A-B900-9968A769C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776" y="2645979"/>
                  <a:ext cx="469616" cy="349711"/>
                </a:xfrm>
                <a:prstGeom prst="rect">
                  <a:avLst/>
                </a:prstGeom>
                <a:blipFill>
                  <a:blip r:embed="rId6"/>
                  <a:stretch>
                    <a:fillRect l="-5195" t="-3509" r="-7792" b="-175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4BA694A-46C6-4909-ACBF-59F0EA8965C9}"/>
                    </a:ext>
                  </a:extLst>
                </p:cNvPr>
                <p:cNvSpPr txBox="1"/>
                <p:nvPr/>
              </p:nvSpPr>
              <p:spPr>
                <a:xfrm>
                  <a:off x="2947961" y="3582577"/>
                  <a:ext cx="469616" cy="3510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8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4BA694A-46C6-4909-ACBF-59F0EA896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961" y="3582577"/>
                  <a:ext cx="469616" cy="351058"/>
                </a:xfrm>
                <a:prstGeom prst="rect">
                  <a:avLst/>
                </a:prstGeom>
                <a:blipFill>
                  <a:blip r:embed="rId7"/>
                  <a:stretch>
                    <a:fillRect l="-5195" t="-3509" r="-7792" b="-175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FB3F53-90BE-4A86-A124-39EBB01F65C2}"/>
                    </a:ext>
                  </a:extLst>
                </p:cNvPr>
                <p:cNvSpPr txBox="1"/>
                <p:nvPr/>
              </p:nvSpPr>
              <p:spPr>
                <a:xfrm>
                  <a:off x="4282188" y="2630462"/>
                  <a:ext cx="469616" cy="3584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8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FB3F53-90BE-4A86-A124-39EBB01F6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188" y="2630462"/>
                  <a:ext cx="469616" cy="358431"/>
                </a:xfrm>
                <a:prstGeom prst="rect">
                  <a:avLst/>
                </a:prstGeom>
                <a:blipFill>
                  <a:blip r:embed="rId8"/>
                  <a:stretch>
                    <a:fillRect l="-5195" t="-3448" r="-9091" b="-155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9AF48FC-E562-42F9-9A84-07F73C58D823}"/>
                </a:ext>
              </a:extLst>
            </p:cNvPr>
            <p:cNvCxnSpPr>
              <a:cxnSpLocks/>
            </p:cNvCxnSpPr>
            <p:nvPr/>
          </p:nvCxnSpPr>
          <p:spPr>
            <a:xfrm>
              <a:off x="4805028" y="2809872"/>
              <a:ext cx="3639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9967DF2A-CF3B-43B2-99AC-153C2AB929FE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3440832" y="1868248"/>
              <a:ext cx="788132" cy="93707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F3825C5-2F23-4D15-B552-01006C414163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>
              <a:off x="3440832" y="2805318"/>
              <a:ext cx="788132" cy="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3C49DED-EEA0-488B-B29E-719DFCC8CE08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 flipV="1">
              <a:off x="3436876" y="2805318"/>
              <a:ext cx="792088" cy="953081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16F59EAF-0474-4B23-A597-8EE68834569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024" y="1878257"/>
              <a:ext cx="788132" cy="93707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77E140E-7085-4430-B885-DE2CEA2A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67" y="2815327"/>
              <a:ext cx="792088" cy="953081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A0EB036-C7BF-487F-8CB8-250C696D0525}"/>
                </a:ext>
              </a:extLst>
            </p:cNvPr>
            <p:cNvCxnSpPr>
              <a:cxnSpLocks/>
            </p:cNvCxnSpPr>
            <p:nvPr/>
          </p:nvCxnSpPr>
          <p:spPr>
            <a:xfrm>
              <a:off x="2069323" y="2805318"/>
              <a:ext cx="788132" cy="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A0460016-5B4C-453D-B45C-CA2D7E88D3CD}"/>
                </a:ext>
              </a:extLst>
            </p:cNvPr>
            <p:cNvCxnSpPr>
              <a:cxnSpLocks/>
            </p:cNvCxnSpPr>
            <p:nvPr/>
          </p:nvCxnSpPr>
          <p:spPr>
            <a:xfrm>
              <a:off x="2076636" y="1887782"/>
              <a:ext cx="788132" cy="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B56D18C9-F01D-40A7-A6BB-B75AB93A73A9}"/>
                </a:ext>
              </a:extLst>
            </p:cNvPr>
            <p:cNvCxnSpPr>
              <a:cxnSpLocks/>
            </p:cNvCxnSpPr>
            <p:nvPr/>
          </p:nvCxnSpPr>
          <p:spPr>
            <a:xfrm>
              <a:off x="2076636" y="3768408"/>
              <a:ext cx="788132" cy="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FAA1383-3B2C-49E6-BD47-DCF3A42A333E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2082860" y="1907094"/>
              <a:ext cx="777952" cy="1851305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C0E1979-769D-4D52-A862-8ACA19F534B2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 flipV="1">
              <a:off x="2072680" y="1869215"/>
              <a:ext cx="792088" cy="936103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CDC5968-2442-4014-A73D-0CF800CCA659}"/>
                </a:ext>
              </a:extLst>
            </p:cNvPr>
            <p:cNvCxnSpPr>
              <a:cxnSpLocks/>
              <a:stCxn id="41" idx="3"/>
              <a:endCxn id="39" idx="2"/>
            </p:cNvCxnSpPr>
            <p:nvPr/>
          </p:nvCxnSpPr>
          <p:spPr>
            <a:xfrm>
              <a:off x="2055459" y="2821407"/>
              <a:ext cx="808436" cy="1016144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D1F1BEA-5D20-490C-A643-340087C99646}"/>
                    </a:ext>
                  </a:extLst>
                </p:cNvPr>
                <p:cNvSpPr txBox="1"/>
                <p:nvPr/>
              </p:nvSpPr>
              <p:spPr>
                <a:xfrm>
                  <a:off x="1672010" y="4221088"/>
                  <a:ext cx="3900811" cy="3901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+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D1F1BEA-5D20-490C-A643-340087C99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010" y="4221088"/>
                  <a:ext cx="3900811" cy="390107"/>
                </a:xfrm>
                <a:prstGeom prst="rect">
                  <a:avLst/>
                </a:prstGeom>
                <a:blipFill>
                  <a:blip r:embed="rId9"/>
                  <a:stretch>
                    <a:fillRect l="-1563" t="-9375" r="-1250" b="-296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6638C6-DA89-4D1E-94D5-AADC9834B747}"/>
                    </a:ext>
                  </a:extLst>
                </p:cNvPr>
                <p:cNvSpPr txBox="1"/>
                <p:nvPr/>
              </p:nvSpPr>
              <p:spPr>
                <a:xfrm>
                  <a:off x="1672010" y="4732248"/>
                  <a:ext cx="3900811" cy="3901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+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6638C6-DA89-4D1E-94D5-AADC9834B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010" y="4732248"/>
                  <a:ext cx="3900811" cy="390107"/>
                </a:xfrm>
                <a:prstGeom prst="rect">
                  <a:avLst/>
                </a:prstGeom>
                <a:blipFill>
                  <a:blip r:embed="rId10"/>
                  <a:stretch>
                    <a:fillRect l="-1563" t="-9375" r="-1250" b="-296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BBD14B-6413-4CFE-8425-BEE353AF5381}"/>
                    </a:ext>
                  </a:extLst>
                </p:cNvPr>
                <p:cNvSpPr txBox="1"/>
                <p:nvPr/>
              </p:nvSpPr>
              <p:spPr>
                <a:xfrm>
                  <a:off x="1668190" y="5241622"/>
                  <a:ext cx="3900811" cy="3901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+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ko-KR" sz="2000" dirty="0"/>
                    <a:t>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BBD14B-6413-4CFE-8425-BEE353AF5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190" y="5241622"/>
                  <a:ext cx="3900811" cy="390107"/>
                </a:xfrm>
                <a:prstGeom prst="rect">
                  <a:avLst/>
                </a:prstGeom>
                <a:blipFill>
                  <a:blip r:embed="rId11"/>
                  <a:stretch>
                    <a:fillRect l="-1719" t="-9375" r="-1094" b="-28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1E2AB5-F79C-4EF8-8A99-0687F7612D10}"/>
                    </a:ext>
                  </a:extLst>
                </p:cNvPr>
                <p:cNvSpPr txBox="1"/>
                <p:nvPr/>
              </p:nvSpPr>
              <p:spPr>
                <a:xfrm>
                  <a:off x="1686112" y="5775197"/>
                  <a:ext cx="5355120" cy="3901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ko-KR" alt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sub>
                      </m:sSub>
                      <m:d>
                        <m:dPr>
                          <m:ctrlPr>
                            <a:rPr lang="en-US" altLang="ko-K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a14:m>
                  <a:r>
                    <a:rPr lang="en-US" altLang="ko-KR" sz="2000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a14:m>
                  <a:r>
                    <a:rPr lang="en-US" altLang="ko-KR" sz="2000" dirty="0"/>
                    <a:t>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1E2AB5-F79C-4EF8-8A99-0687F7612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112" y="5775197"/>
                  <a:ext cx="5355120" cy="390107"/>
                </a:xfrm>
                <a:prstGeom prst="rect">
                  <a:avLst/>
                </a:prstGeom>
                <a:blipFill>
                  <a:blip r:embed="rId12"/>
                  <a:stretch>
                    <a:fillRect l="-1822" t="-9375" r="-228" b="-296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E3A5569-0DEB-4A1E-83E9-C6414DDE5B63}"/>
                </a:ext>
              </a:extLst>
            </p:cNvPr>
            <p:cNvCxnSpPr>
              <a:cxnSpLocks/>
              <a:stCxn id="43" idx="3"/>
              <a:endCxn id="37" idx="2"/>
            </p:cNvCxnSpPr>
            <p:nvPr/>
          </p:nvCxnSpPr>
          <p:spPr>
            <a:xfrm flipV="1">
              <a:off x="2061901" y="1869215"/>
              <a:ext cx="802867" cy="1816596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4F6D802-D8E3-4D81-B6A2-0F62B73DFF06}"/>
                    </a:ext>
                  </a:extLst>
                </p:cNvPr>
                <p:cNvSpPr txBox="1"/>
                <p:nvPr/>
              </p:nvSpPr>
              <p:spPr>
                <a:xfrm>
                  <a:off x="5341810" y="2689175"/>
                  <a:ext cx="266224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ko-KR" alt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2000" b="1" dirty="0"/>
                    <a:t> </a:t>
                  </a:r>
                  <a:r>
                    <a:rPr lang="en-US" altLang="ko-KR" sz="2000" b="1" dirty="0"/>
                    <a:t>:  </a:t>
                  </a:r>
                  <a:r>
                    <a:rPr lang="en-US" altLang="ko-KR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 of NN</a:t>
                  </a:r>
                  <a:endParaRPr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4F6D802-D8E3-4D81-B6A2-0F62B73DF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810" y="2689175"/>
                  <a:ext cx="2662241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3432" t="-29412" b="-450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68C282-CB1F-49B3-A99B-DB355D0B44E2}"/>
                </a:ext>
              </a:extLst>
            </p:cNvPr>
            <p:cNvSpPr txBox="1"/>
            <p:nvPr/>
          </p:nvSpPr>
          <p:spPr>
            <a:xfrm>
              <a:off x="5274549" y="1772816"/>
              <a:ext cx="2702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solidFill>
                    <a:srgbClr val="2888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 </a:t>
              </a:r>
              <a:r>
                <a:rPr lang="en-US" altLang="ko-KR" sz="2000" b="1" dirty="0">
                  <a:solidFill>
                    <a:srgbClr val="2888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en-US" altLang="ko-KR" sz="2800" b="1" i="1" dirty="0">
                  <a:solidFill>
                    <a:srgbClr val="2888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ko-KR" sz="2000" b="1" i="1" dirty="0">
                  <a:solidFill>
                    <a:srgbClr val="2888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>
                  <a:solidFill>
                    <a:srgbClr val="2888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:  </a:t>
              </a: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2C41187-0981-4824-BA4E-B595F2DD75CC}"/>
                    </a:ext>
                  </a:extLst>
                </p:cNvPr>
                <p:cNvSpPr txBox="1"/>
                <p:nvPr/>
              </p:nvSpPr>
              <p:spPr>
                <a:xfrm>
                  <a:off x="5274548" y="3265539"/>
                  <a:ext cx="27295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Loss</a:t>
                  </a:r>
                  <a:r>
                    <a:rPr lang="ko-KR" altLang="en-US" sz="2000" dirty="0"/>
                    <a:t> </a:t>
                  </a:r>
                  <a:r>
                    <a:rPr lang="en-US" altLang="ko-KR" sz="2000" dirty="0"/>
                    <a:t>=</a:t>
                  </a:r>
                  <a:r>
                    <a:rPr lang="ko-KR" altLang="en-US" sz="2000" dirty="0"/>
                    <a:t> </a:t>
                  </a:r>
                  <a:r>
                    <a:rPr lang="en-US" altLang="ko-KR" sz="2000" b="1" i="1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r>
                    <a:rPr lang="en-US" altLang="ko-KR" sz="2000" dirty="0"/>
                    <a:t>(</a:t>
                  </a:r>
                  <a:r>
                    <a:rPr lang="en-US" altLang="ko-KR" sz="2000" b="1" i="1" dirty="0">
                      <a:solidFill>
                        <a:srgbClr val="28882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 </a:t>
                  </a:r>
                  <a:r>
                    <a:rPr lang="en-US" altLang="ko-KR" sz="2000" b="1" dirty="0">
                      <a:solidFill>
                        <a:srgbClr val="28882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 </a:t>
                  </a:r>
                  <a:r>
                    <a:rPr lang="en-US" altLang="ko-KR" sz="2000" b="1" i="1" dirty="0">
                      <a:solidFill>
                        <a:srgbClr val="28882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</a:t>
                  </a:r>
                  <a:r>
                    <a:rPr lang="en-US" altLang="ko-KR" sz="2000" b="1" dirty="0">
                      <a:solidFill>
                        <a:srgbClr val="28882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altLang="ko-KR" sz="20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ko-KR" alt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2000" dirty="0"/>
                    <a:t>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2C41187-0981-4824-BA4E-B595F2DD7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548" y="3265539"/>
                  <a:ext cx="2729503" cy="400110"/>
                </a:xfrm>
                <a:prstGeom prst="rect">
                  <a:avLst/>
                </a:prstGeom>
                <a:blipFill>
                  <a:blip r:embed="rId14"/>
                  <a:stretch>
                    <a:fillRect l="-2232" t="-12308" r="-6027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EC2BA5-F31A-4273-8DE9-0F7027BC9B00}"/>
                </a:ext>
              </a:extLst>
            </p:cNvPr>
            <p:cNvSpPr/>
            <p:nvPr/>
          </p:nvSpPr>
          <p:spPr bwMode="auto">
            <a:xfrm>
              <a:off x="1280592" y="1484784"/>
              <a:ext cx="7056784" cy="475252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97122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1BCB87F4-C728-47F8-97C7-EA045200E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손실함수</a:t>
                </a:r>
                <a:r>
                  <a:rPr lang="en-US" altLang="ko-KR" dirty="0"/>
                  <a:t>(Loss Function)</a:t>
                </a:r>
                <a:r>
                  <a:rPr lang="ko-KR" altLang="en-US" dirty="0"/>
                  <a:t>를 사용하여 학습 상태를 평가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+mn-ea"/>
                    <a:ea typeface="+mn-ea"/>
                  </a:rPr>
                  <a:t>정답</a:t>
                </a:r>
                <a:endParaRPr lang="en-US" altLang="ko-KR" sz="160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값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1BCB87F4-C728-47F8-97C7-EA045200E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6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93DE93-3A6B-4190-8F8C-7B54E0956EC8}"/>
                  </a:ext>
                </a:extLst>
              </p:cNvPr>
              <p:cNvSpPr txBox="1"/>
              <p:nvPr/>
            </p:nvSpPr>
            <p:spPr>
              <a:xfrm>
                <a:off x="992559" y="2564904"/>
                <a:ext cx="7056785" cy="133171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n-ea"/>
                    <a:ea typeface="+mn-ea"/>
                  </a:rPr>
                  <a:t>Mean Square Error(MSE) </a:t>
                </a:r>
                <a:r>
                  <a:rPr lang="ko-KR" altLang="en-US" dirty="0">
                    <a:latin typeface="+mn-ea"/>
                    <a:ea typeface="+mn-ea"/>
                  </a:rPr>
                  <a:t>방식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제곱 사용으로 오차에 큰 페널티를 부여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93DE93-3A6B-4190-8F8C-7B54E0956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59" y="2564904"/>
                <a:ext cx="7056785" cy="1331711"/>
              </a:xfrm>
              <a:prstGeom prst="rect">
                <a:avLst/>
              </a:prstGeom>
              <a:blipFill>
                <a:blip r:embed="rId3"/>
                <a:stretch>
                  <a:fillRect l="-431" t="-905"/>
                </a:stretch>
              </a:blipFill>
              <a:ln w="158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155D3EA-F757-48F2-8995-2D57C74DACC8}"/>
                  </a:ext>
                </a:extLst>
              </p:cNvPr>
              <p:cNvSpPr txBox="1"/>
              <p:nvPr/>
            </p:nvSpPr>
            <p:spPr>
              <a:xfrm>
                <a:off x="992559" y="4253318"/>
                <a:ext cx="7056785" cy="133171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n-ea"/>
                    <a:ea typeface="+mn-ea"/>
                  </a:rPr>
                  <a:t>Cross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Entropy </a:t>
                </a:r>
                <a:r>
                  <a:rPr lang="ko-KR" altLang="en-US" dirty="0">
                    <a:latin typeface="+mn-ea"/>
                    <a:ea typeface="+mn-ea"/>
                  </a:rPr>
                  <a:t>방식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20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155D3EA-F757-48F2-8995-2D57C74D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59" y="4253318"/>
                <a:ext cx="7056785" cy="1331711"/>
              </a:xfrm>
              <a:prstGeom prst="rect">
                <a:avLst/>
              </a:prstGeom>
              <a:blipFill>
                <a:blip r:embed="rId4"/>
                <a:stretch>
                  <a:fillRect l="-431" t="-905"/>
                </a:stretch>
              </a:blipFill>
              <a:ln w="158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155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</a:t>
            </a:r>
            <a:r>
              <a:rPr lang="en-US" altLang="ko-KR" dirty="0"/>
              <a:t>- </a:t>
            </a:r>
            <a:r>
              <a:rPr lang="en-US" altLang="ko-KR" sz="1600" dirty="0"/>
              <a:t>Gradient Descent </a:t>
            </a:r>
          </a:p>
          <a:p>
            <a:pPr lvl="1"/>
            <a:r>
              <a:rPr lang="ko-KR" altLang="en-US" dirty="0"/>
              <a:t>현 위치에서 </a:t>
            </a:r>
            <a:r>
              <a:rPr lang="en-US" altLang="ko-KR" dirty="0"/>
              <a:t>local information</a:t>
            </a:r>
            <a:r>
              <a:rPr lang="ko-KR" altLang="en-US" dirty="0"/>
              <a:t>을 활용하여 가장 경사가 큰 방향으로 내려가는 것 </a:t>
            </a:r>
            <a:endParaRPr lang="en-US" altLang="ko-KR" dirty="0"/>
          </a:p>
          <a:p>
            <a:pPr marL="271463" lvl="1" indent="0">
              <a:buNone/>
            </a:pPr>
            <a:r>
              <a:rPr lang="en-US" altLang="ko-KR" dirty="0"/>
              <a:t>   =&gt; </a:t>
            </a:r>
            <a:r>
              <a:rPr lang="ko-KR" altLang="en-US" dirty="0"/>
              <a:t>손실 최소화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15F1CF-CD32-4DE9-B0D6-ADEA957F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779896"/>
            <a:ext cx="6336704" cy="3565933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6C1589-DFEC-4A9F-B2F0-B91DF63A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24" y="4077072"/>
            <a:ext cx="4263600" cy="2221535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15691-5CE8-4523-A272-7440CDA718E9}"/>
              </a:ext>
            </a:extLst>
          </p:cNvPr>
          <p:cNvSpPr txBox="1"/>
          <p:nvPr/>
        </p:nvSpPr>
        <p:spPr>
          <a:xfrm>
            <a:off x="2936776" y="6093296"/>
            <a:ext cx="2639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수만큼 차원이 생김</a:t>
            </a:r>
          </a:p>
        </p:txBody>
      </p:sp>
    </p:spTree>
    <p:extLst>
      <p:ext uri="{BB962C8B-B14F-4D97-AF65-F5344CB8AC3E}">
        <p14:creationId xmlns:p14="http://schemas.microsoft.com/office/powerpoint/2010/main" val="15640524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</a:t>
            </a:r>
            <a:r>
              <a:rPr lang="en-US" altLang="ko-KR" dirty="0"/>
              <a:t>– Backpropagation</a:t>
            </a:r>
          </a:p>
          <a:p>
            <a:pPr lvl="1"/>
            <a:r>
              <a:rPr lang="ko-KR" altLang="en-US" sz="1400" dirty="0"/>
              <a:t>출력에서 생긴 오차를 거꾸로 입력 방향으로 전파하면서 </a:t>
            </a:r>
            <a:r>
              <a:rPr lang="ko-KR" altLang="en-US" sz="1400" dirty="0" err="1"/>
              <a:t>편미분</a:t>
            </a:r>
            <a:r>
              <a:rPr lang="ko-KR" altLang="en-US" sz="1400" dirty="0"/>
              <a:t> 값을 이용해 가중치와 바이어스를 갱신</a:t>
            </a:r>
            <a:endParaRPr lang="en-US" altLang="ko-KR" sz="1400" dirty="0"/>
          </a:p>
          <a:p>
            <a:pPr lvl="1"/>
            <a:r>
              <a:rPr lang="ko-KR" altLang="en-US" sz="1400" dirty="0"/>
              <a:t>모든 훈련 데이터에 대해 반복적으로 수행하여 최적화된 가중치와 바이어스를 얻음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F9243-DED1-43E3-BA41-902496E4B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860940"/>
            <a:ext cx="7776864" cy="4376372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07155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진행 </a:t>
            </a:r>
            <a:r>
              <a:rPr lang="en-US" altLang="ko-KR" dirty="0"/>
              <a:t>: Feed</a:t>
            </a:r>
            <a:r>
              <a:rPr lang="ko-KR" altLang="en-US" dirty="0"/>
              <a:t> </a:t>
            </a:r>
            <a:r>
              <a:rPr lang="en-US" altLang="ko-KR" dirty="0"/>
              <a:t>Forward &amp; Backpropagation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A5B5EB-3B3F-4256-8A76-CF093BBB6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8" y="1124744"/>
            <a:ext cx="4873724" cy="2729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51FB7D-EA4A-4C45-AA92-5B4490C22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8" y="3933056"/>
            <a:ext cx="4862314" cy="26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70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</a:t>
            </a:r>
            <a:r>
              <a:rPr lang="en-US" altLang="ko-KR" dirty="0"/>
              <a:t>- </a:t>
            </a:r>
            <a:r>
              <a:rPr lang="en-US" altLang="ko-KR" sz="1600" dirty="0"/>
              <a:t>Underfitting vs Overfitting</a:t>
            </a:r>
          </a:p>
          <a:p>
            <a:pPr lvl="1"/>
            <a:r>
              <a:rPr lang="ko-KR" altLang="en-US" dirty="0"/>
              <a:t>모델의 정교한 설명력과 </a:t>
            </a:r>
            <a:r>
              <a:rPr lang="en-US" altLang="ko-KR" dirty="0"/>
              <a:t>overfitting </a:t>
            </a:r>
            <a:r>
              <a:rPr lang="ko-KR" altLang="en-US" dirty="0"/>
              <a:t>사이의 적절한 선을 찾아야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개념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5D981E-5108-42D8-AD6D-8B930EA2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3" y="1700808"/>
            <a:ext cx="7932537" cy="4463976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2852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Intuition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68C8C-DFD2-4642-9C3B-2EDD048E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00" y="1341288"/>
            <a:ext cx="7689624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046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구조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구조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3A41AA-AC6F-47B5-A046-FDED17ABE6B0}"/>
              </a:ext>
            </a:extLst>
          </p:cNvPr>
          <p:cNvGrpSpPr/>
          <p:nvPr/>
        </p:nvGrpSpPr>
        <p:grpSpPr>
          <a:xfrm>
            <a:off x="226970" y="1916832"/>
            <a:ext cx="9406550" cy="2664296"/>
            <a:chOff x="370986" y="1916832"/>
            <a:chExt cx="9406550" cy="2664296"/>
          </a:xfrm>
        </p:grpSpPr>
        <p:sp>
          <p:nvSpPr>
            <p:cNvPr id="5" name="모서리가 둥근 직사각형 2">
              <a:extLst>
                <a:ext uri="{FF2B5EF4-FFF2-40B4-BE49-F238E27FC236}">
                  <a16:creationId xmlns:a16="http://schemas.microsoft.com/office/drawing/2014/main" id="{2DF54835-05A7-4515-BD6A-79763A29C47B}"/>
                </a:ext>
              </a:extLst>
            </p:cNvPr>
            <p:cNvSpPr/>
            <p:nvPr/>
          </p:nvSpPr>
          <p:spPr>
            <a:xfrm>
              <a:off x="631828" y="4020390"/>
              <a:ext cx="1485367" cy="32873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모서리가 둥근 직사각형 10">
              <a:extLst>
                <a:ext uri="{FF2B5EF4-FFF2-40B4-BE49-F238E27FC236}">
                  <a16:creationId xmlns:a16="http://schemas.microsoft.com/office/drawing/2014/main" id="{A6A2EA7D-C148-4181-B29E-6E4259A03F09}"/>
                </a:ext>
              </a:extLst>
            </p:cNvPr>
            <p:cNvSpPr/>
            <p:nvPr/>
          </p:nvSpPr>
          <p:spPr>
            <a:xfrm>
              <a:off x="2540732" y="4009526"/>
              <a:ext cx="2088232" cy="32403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Layer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모서리가 둥근 직사각형 12">
              <a:extLst>
                <a:ext uri="{FF2B5EF4-FFF2-40B4-BE49-F238E27FC236}">
                  <a16:creationId xmlns:a16="http://schemas.microsoft.com/office/drawing/2014/main" id="{B81C3E7D-7367-4926-843A-7603BCB76ECD}"/>
                </a:ext>
              </a:extLst>
            </p:cNvPr>
            <p:cNvSpPr/>
            <p:nvPr/>
          </p:nvSpPr>
          <p:spPr>
            <a:xfrm>
              <a:off x="5205028" y="4034040"/>
              <a:ext cx="1332148" cy="33106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Pooling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모서리가 둥근 직사각형 13">
              <a:extLst>
                <a:ext uri="{FF2B5EF4-FFF2-40B4-BE49-F238E27FC236}">
                  <a16:creationId xmlns:a16="http://schemas.microsoft.com/office/drawing/2014/main" id="{26D69595-5F35-4754-A1C5-84E50B2BDB91}"/>
                </a:ext>
              </a:extLst>
            </p:cNvPr>
            <p:cNvSpPr/>
            <p:nvPr/>
          </p:nvSpPr>
          <p:spPr>
            <a:xfrm>
              <a:off x="6829484" y="4019104"/>
              <a:ext cx="715804" cy="34088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모서리가 둥근 직사각형 14">
              <a:extLst>
                <a:ext uri="{FF2B5EF4-FFF2-40B4-BE49-F238E27FC236}">
                  <a16:creationId xmlns:a16="http://schemas.microsoft.com/office/drawing/2014/main" id="{03CBCF21-3220-496D-AF70-11CE482794DD}"/>
                </a:ext>
              </a:extLst>
            </p:cNvPr>
            <p:cNvSpPr/>
            <p:nvPr/>
          </p:nvSpPr>
          <p:spPr>
            <a:xfrm>
              <a:off x="7800469" y="4009526"/>
              <a:ext cx="1730834" cy="35046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Output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9E593EEA-3D1E-4D2D-BC0C-BEEE93469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12" y="2010034"/>
              <a:ext cx="8784976" cy="1755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2B44099-A7F3-4A31-824D-022B8694A544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1374512" y="3601992"/>
              <a:ext cx="40893" cy="4183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CBA90D9-898E-4099-9059-995C759B2B1E}"/>
                </a:ext>
              </a:extLst>
            </p:cNvPr>
            <p:cNvCxnSpPr/>
            <p:nvPr/>
          </p:nvCxnSpPr>
          <p:spPr>
            <a:xfrm flipH="1" flipV="1">
              <a:off x="3440832" y="3670109"/>
              <a:ext cx="124428" cy="3502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408AA86-7AD9-47C4-99F1-2F7AB0370E83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5205028" y="3409715"/>
              <a:ext cx="666074" cy="6243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7F0E596-0B38-4750-9593-55A115A33D82}"/>
                </a:ext>
              </a:extLst>
            </p:cNvPr>
            <p:cNvCxnSpPr>
              <a:endCxn id="7" idx="0"/>
            </p:cNvCxnSpPr>
            <p:nvPr/>
          </p:nvCxnSpPr>
          <p:spPr>
            <a:xfrm flipH="1">
              <a:off x="3584848" y="3457977"/>
              <a:ext cx="2952328" cy="55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91FB0CE-F556-4A59-8470-ADF7467CF045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5871102" y="3306178"/>
              <a:ext cx="2322258" cy="7278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EE88BC-37E5-4CC7-B4EA-EB0B15B90459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7187386" y="3025929"/>
              <a:ext cx="1726054" cy="9931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9D3A0D-07C1-4130-B9CD-8CF060B23AFA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8665886" y="2809905"/>
              <a:ext cx="535586" cy="11996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8CDCC0-B4A5-4894-A6C7-98A8125B4CB4}"/>
                </a:ext>
              </a:extLst>
            </p:cNvPr>
            <p:cNvSpPr/>
            <p:nvPr/>
          </p:nvSpPr>
          <p:spPr bwMode="auto">
            <a:xfrm>
              <a:off x="370986" y="1916832"/>
              <a:ext cx="9406550" cy="266429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33383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구조 </a:t>
            </a:r>
            <a:r>
              <a:rPr lang="en-US" altLang="ko-KR" dirty="0"/>
              <a:t>– Convolution</a:t>
            </a:r>
          </a:p>
          <a:p>
            <a:pPr lvl="1"/>
            <a:r>
              <a:rPr lang="ko-KR" altLang="en-US" dirty="0"/>
              <a:t>필터의 수만큼 </a:t>
            </a:r>
            <a:r>
              <a:rPr lang="en-US" altLang="ko-KR" dirty="0"/>
              <a:t>Feature Map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의 크기 조절을 위해 </a:t>
            </a:r>
            <a:r>
              <a:rPr lang="en-US" altLang="ko-KR" dirty="0"/>
              <a:t>Padding </a:t>
            </a:r>
            <a:r>
              <a:rPr lang="ko-KR" altLang="en-US" dirty="0"/>
              <a:t>사용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38830-6640-4AC5-BB2C-CE261201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692696"/>
            <a:ext cx="4320480" cy="12632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07FF691-AE17-4369-AE2E-9FEA0FC03D7F}"/>
              </a:ext>
            </a:extLst>
          </p:cNvPr>
          <p:cNvGrpSpPr/>
          <p:nvPr/>
        </p:nvGrpSpPr>
        <p:grpSpPr>
          <a:xfrm>
            <a:off x="913581" y="2132856"/>
            <a:ext cx="5335563" cy="2509247"/>
            <a:chOff x="920552" y="3512041"/>
            <a:chExt cx="5335563" cy="25092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983F8F-4897-4504-A88E-D479B911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552" y="3649927"/>
              <a:ext cx="5335563" cy="23713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246A8F-DEC0-470B-8B32-1A6C827DF278}"/>
                </a:ext>
              </a:extLst>
            </p:cNvPr>
            <p:cNvSpPr txBox="1"/>
            <p:nvPr/>
          </p:nvSpPr>
          <p:spPr>
            <a:xfrm>
              <a:off x="4953000" y="3512041"/>
              <a:ext cx="1293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(Feature Maps)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C5B2354-45B7-4BCB-A8AD-31A0752AA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76" y="4851997"/>
            <a:ext cx="4848649" cy="16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857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구조 </a:t>
            </a:r>
            <a:r>
              <a:rPr lang="en-US" altLang="ko-KR" dirty="0"/>
              <a:t>– Pooling</a:t>
            </a:r>
          </a:p>
          <a:p>
            <a:pPr lvl="1"/>
            <a:r>
              <a:rPr lang="ko-KR" altLang="en-US" dirty="0"/>
              <a:t>크기를 줄이는 </a:t>
            </a:r>
            <a:r>
              <a:rPr lang="en-US" altLang="ko-KR" dirty="0"/>
              <a:t>Down Sampling </a:t>
            </a:r>
            <a:r>
              <a:rPr lang="ko-KR" altLang="en-US" dirty="0"/>
              <a:t>효과</a:t>
            </a:r>
            <a:endParaRPr lang="en-US" altLang="ko-KR" dirty="0"/>
          </a:p>
          <a:p>
            <a:pPr lvl="1"/>
            <a:r>
              <a:rPr lang="en-US" altLang="ko-KR" dirty="0"/>
              <a:t>Max Pooling,</a:t>
            </a:r>
            <a:r>
              <a:rPr lang="ko-KR" altLang="en-US" dirty="0"/>
              <a:t> </a:t>
            </a:r>
            <a:r>
              <a:rPr lang="en-US" altLang="ko-KR" dirty="0"/>
              <a:t>Average Pooling </a:t>
            </a:r>
            <a:r>
              <a:rPr lang="ko-KR" altLang="en-US" dirty="0"/>
              <a:t>주로 사용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38830-6640-4AC5-BB2C-CE261201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692696"/>
            <a:ext cx="4320480" cy="1263250"/>
          </a:xfrm>
          <a:prstGeom prst="rect">
            <a:avLst/>
          </a:prstGeom>
        </p:spPr>
      </p:pic>
      <p:pic>
        <p:nvPicPr>
          <p:cNvPr id="25" name="Picture 4" descr="average pooling max pooling에 대한 이미지 검색결과">
            <a:extLst>
              <a:ext uri="{FF2B5EF4-FFF2-40B4-BE49-F238E27FC236}">
                <a16:creationId xmlns:a16="http://schemas.microsoft.com/office/drawing/2014/main" id="{740E97F5-668D-4034-AE34-2AB44BE9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40" y="2871652"/>
            <a:ext cx="3107576" cy="221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9D8B08-3B41-42EB-9E6A-8378D69AE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3" y="2492896"/>
            <a:ext cx="380100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297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 지향점에 따른 구분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(Artificial Intelligence)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E88D3F-1A73-4D1A-8FB1-6AA1459BE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269280"/>
            <a:ext cx="8300917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5733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구조 </a:t>
            </a:r>
            <a:r>
              <a:rPr lang="en-US" altLang="ko-KR" dirty="0"/>
              <a:t>– MLP +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pPr lvl="1"/>
            <a:r>
              <a:rPr lang="en-US" altLang="ko-KR" dirty="0"/>
              <a:t>Feature Maps</a:t>
            </a:r>
            <a:r>
              <a:rPr lang="ko-KR" altLang="en-US" dirty="0"/>
              <a:t>로부터 </a:t>
            </a: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38830-6640-4AC5-BB2C-CE261201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692696"/>
            <a:ext cx="4320480" cy="1263250"/>
          </a:xfrm>
          <a:prstGeom prst="rect">
            <a:avLst/>
          </a:prstGeom>
        </p:spPr>
      </p:pic>
      <p:pic>
        <p:nvPicPr>
          <p:cNvPr id="7" name="Picture 2" descr="https://i.stack.imgur.com/0rewJ.png">
            <a:extLst>
              <a:ext uri="{FF2B5EF4-FFF2-40B4-BE49-F238E27FC236}">
                <a16:creationId xmlns:a16="http://schemas.microsoft.com/office/drawing/2014/main" id="{8692F28F-1FEB-4FE0-8B25-2643A7C63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/>
          <a:stretch/>
        </p:blipFill>
        <p:spPr bwMode="auto">
          <a:xfrm>
            <a:off x="1224483" y="2348880"/>
            <a:ext cx="7400925" cy="3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9001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LeNet-5(1998)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2B5AD-8B2D-461D-85A8-7ED4AEB75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124744"/>
            <a:ext cx="6768752" cy="51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242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LeNet-5 (1998)</a:t>
            </a: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 초기 모델</a:t>
            </a:r>
            <a:r>
              <a:rPr lang="en-US" altLang="ko-KR" dirty="0"/>
              <a:t>, Yann</a:t>
            </a:r>
            <a:r>
              <a:rPr lang="ko-KR" altLang="en-US" dirty="0"/>
              <a:t> </a:t>
            </a:r>
            <a:r>
              <a:rPr lang="en-US" altLang="ko-KR" dirty="0" err="1"/>
              <a:t>LeCun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endParaRPr lang="en-US" altLang="ko-KR" dirty="0"/>
          </a:p>
          <a:p>
            <a:pPr lvl="1"/>
            <a:r>
              <a:rPr lang="en-US" altLang="ko-KR" dirty="0"/>
              <a:t>7-level CNN</a:t>
            </a:r>
          </a:p>
          <a:p>
            <a:pPr lvl="1"/>
            <a:r>
              <a:rPr lang="ko-KR" altLang="en-US" dirty="0"/>
              <a:t>필기체 숫자 인식</a:t>
            </a:r>
            <a:endParaRPr lang="en-US" altLang="ko-KR" dirty="0"/>
          </a:p>
          <a:p>
            <a:pPr marL="271463" lvl="1" indent="0">
              <a:buNone/>
            </a:pPr>
            <a:endParaRPr lang="en-US" altLang="ko-KR" dirty="0"/>
          </a:p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</a:p>
          <a:p>
            <a:pPr lvl="1"/>
            <a:r>
              <a:rPr lang="en-US" altLang="ko-KR" dirty="0"/>
              <a:t>ILSVRC’12</a:t>
            </a:r>
            <a:r>
              <a:rPr lang="ko-KR" altLang="en-US" dirty="0"/>
              <a:t>에서 압도적인 성능 차이로 우승</a:t>
            </a:r>
            <a:endParaRPr lang="en-US" altLang="ko-KR" dirty="0"/>
          </a:p>
          <a:p>
            <a:pPr lvl="1"/>
            <a:r>
              <a:rPr lang="en-US" altLang="ko-KR" dirty="0"/>
              <a:t>deeper, more filters, </a:t>
            </a:r>
          </a:p>
          <a:p>
            <a:pPr marL="271463" lvl="1" indent="0">
              <a:buNone/>
            </a:pPr>
            <a:r>
              <a:rPr lang="en-US" altLang="ko-KR" dirty="0"/>
              <a:t>  stacked convolutional layer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VGGNet</a:t>
            </a:r>
            <a:r>
              <a:rPr lang="en-US" altLang="ko-KR" dirty="0"/>
              <a:t> (2014)</a:t>
            </a:r>
          </a:p>
          <a:p>
            <a:pPr lvl="1"/>
            <a:r>
              <a:rPr lang="en-US" altLang="ko-KR" dirty="0"/>
              <a:t>ILSVRC’14 </a:t>
            </a:r>
            <a:r>
              <a:rPr lang="ko-KR" altLang="en-US" dirty="0"/>
              <a:t>준우승</a:t>
            </a:r>
            <a:endParaRPr lang="en-US" altLang="ko-KR" dirty="0"/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feature </a:t>
            </a:r>
            <a:r>
              <a:rPr lang="ko-KR" altLang="en-US" dirty="0"/>
              <a:t>추출에 유용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대표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2D18A6-A29D-4551-B10B-3036E9B29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24" y="742737"/>
            <a:ext cx="4854872" cy="1426119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FC76F-DACA-4352-AD5A-210289EE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00912"/>
            <a:ext cx="4805627" cy="1548168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B06E40-6FE4-4A83-AB58-36676C0AE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725145"/>
            <a:ext cx="4752528" cy="108012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31123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/Inception (2014)</a:t>
            </a:r>
          </a:p>
          <a:p>
            <a:pPr lvl="1"/>
            <a:r>
              <a:rPr lang="en-US" altLang="ko-KR" dirty="0"/>
              <a:t>ILSVRC’14 </a:t>
            </a:r>
            <a:r>
              <a:rPr lang="ko-KR" altLang="en-US" dirty="0"/>
              <a:t>우승</a:t>
            </a:r>
            <a:endParaRPr lang="en-US" altLang="ko-KR" dirty="0"/>
          </a:p>
          <a:p>
            <a:pPr lvl="1"/>
            <a:r>
              <a:rPr lang="ko-KR" altLang="en-US" dirty="0"/>
              <a:t>인간에 근접한 성능</a:t>
            </a:r>
            <a:endParaRPr lang="en-US" altLang="ko-KR" dirty="0"/>
          </a:p>
          <a:p>
            <a:pPr lvl="2"/>
            <a:r>
              <a:rPr lang="en-US" altLang="ko-KR" sz="1600" dirty="0"/>
              <a:t>top-5</a:t>
            </a:r>
            <a:r>
              <a:rPr lang="ko-KR" altLang="en-US" sz="1600" dirty="0"/>
              <a:t> </a:t>
            </a:r>
            <a:r>
              <a:rPr lang="en-US" altLang="ko-KR" sz="1600" dirty="0"/>
              <a:t>error</a:t>
            </a:r>
            <a:r>
              <a:rPr lang="ko-KR" altLang="en-US" sz="1600" dirty="0"/>
              <a:t> </a:t>
            </a:r>
            <a:r>
              <a:rPr lang="en-US" altLang="ko-KR" sz="1600" dirty="0"/>
              <a:t>rate</a:t>
            </a:r>
            <a:r>
              <a:rPr lang="ko-KR" altLang="en-US" sz="1600" dirty="0"/>
              <a:t> </a:t>
            </a:r>
            <a:r>
              <a:rPr lang="en-US" altLang="ko-KR" sz="1600" dirty="0"/>
              <a:t>6.67%</a:t>
            </a:r>
          </a:p>
          <a:p>
            <a:pPr lvl="2"/>
            <a:r>
              <a:rPr lang="ko-KR" altLang="en-US" sz="1600" dirty="0"/>
              <a:t>인간 전문가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top-5</a:t>
            </a:r>
            <a:r>
              <a:rPr lang="ko-KR" altLang="en-US" sz="1600" dirty="0"/>
              <a:t> </a:t>
            </a:r>
            <a:r>
              <a:rPr lang="en-US" altLang="ko-KR" sz="1600" dirty="0"/>
              <a:t>error</a:t>
            </a:r>
            <a:r>
              <a:rPr lang="ko-KR" altLang="en-US" sz="1600" dirty="0"/>
              <a:t> </a:t>
            </a:r>
            <a:r>
              <a:rPr lang="en-US" altLang="ko-KR" sz="1600" dirty="0"/>
              <a:t>rate 5.1%</a:t>
            </a:r>
          </a:p>
          <a:p>
            <a:pPr lvl="1"/>
            <a:r>
              <a:rPr lang="en-US" altLang="ko-KR" dirty="0"/>
              <a:t>22 layers deep CNN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ResNet</a:t>
            </a:r>
            <a:r>
              <a:rPr lang="en-US" altLang="ko-KR" dirty="0"/>
              <a:t> (2015)</a:t>
            </a:r>
          </a:p>
          <a:p>
            <a:pPr lvl="1"/>
            <a:r>
              <a:rPr lang="en-US" altLang="ko-KR" dirty="0"/>
              <a:t>ILSVRC’15 </a:t>
            </a:r>
            <a:r>
              <a:rPr lang="ko-KR" altLang="en-US" dirty="0"/>
              <a:t>우승</a:t>
            </a:r>
            <a:endParaRPr lang="en-US" altLang="ko-KR" dirty="0"/>
          </a:p>
          <a:p>
            <a:pPr lvl="1"/>
            <a:r>
              <a:rPr lang="en-US" altLang="ko-KR" dirty="0" err="1"/>
              <a:t>ResNet</a:t>
            </a:r>
            <a:r>
              <a:rPr lang="ko-KR" altLang="en-US" dirty="0"/>
              <a:t> </a:t>
            </a:r>
            <a:r>
              <a:rPr lang="en-US" altLang="ko-KR" dirty="0"/>
              <a:t>: Residual Neural Network</a:t>
            </a:r>
          </a:p>
          <a:p>
            <a:pPr lvl="1"/>
            <a:r>
              <a:rPr lang="ko-KR" altLang="en-US" dirty="0"/>
              <a:t>인간을 능가하는 성능 달성</a:t>
            </a:r>
            <a:endParaRPr lang="en-US" altLang="ko-KR" dirty="0"/>
          </a:p>
          <a:p>
            <a:pPr lvl="2"/>
            <a:r>
              <a:rPr lang="en-US" altLang="ko-KR" sz="1600" dirty="0"/>
              <a:t>top-5 error rate 3.57% </a:t>
            </a:r>
          </a:p>
          <a:p>
            <a:pPr lvl="1"/>
            <a:r>
              <a:rPr lang="en-US" altLang="ko-KR" dirty="0"/>
              <a:t>152 layers</a:t>
            </a:r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 Neural Network) </a:t>
            </a:r>
            <a:r>
              <a:rPr lang="ko-KR" altLang="en-US" dirty="0"/>
              <a:t>대표 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1EF04-FF34-4518-A759-00D4D72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20" y="3429000"/>
            <a:ext cx="5601072" cy="2234545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B60138-421F-4148-8B72-A546E016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764704"/>
            <a:ext cx="5457056" cy="2088232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491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아이디어</a:t>
            </a:r>
            <a:endParaRPr lang="en-US" altLang="ko-KR" dirty="0"/>
          </a:p>
          <a:p>
            <a:pPr lvl="1"/>
            <a:r>
              <a:rPr lang="ko-KR" altLang="en-US" dirty="0"/>
              <a:t>순차적인 정보를 처리</a:t>
            </a:r>
          </a:p>
          <a:p>
            <a:pPr lvl="1"/>
            <a:r>
              <a:rPr lang="ko-KR" altLang="en-US" dirty="0"/>
              <a:t>이전 정보를 기억하여 다음 단계에서 활용</a:t>
            </a:r>
          </a:p>
          <a:p>
            <a:pPr lvl="1"/>
            <a:r>
              <a:rPr lang="ko-KR" altLang="en-US" dirty="0"/>
              <a:t>시간 스텝 단위의 출력 결과는 이전 계산 결과로부터 영향을 받음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 </a:t>
            </a:r>
            <a:r>
              <a:rPr lang="ko-KR" altLang="en-US" dirty="0"/>
              <a:t>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02F615-395B-4EED-A60F-AB7D2648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233325"/>
            <a:ext cx="5811962" cy="4248472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E5D6-BA11-4C40-8FC5-8AA154D91AF9}"/>
                  </a:ext>
                </a:extLst>
              </p:cNvPr>
              <p:cNvSpPr txBox="1"/>
              <p:nvPr/>
            </p:nvSpPr>
            <p:spPr>
              <a:xfrm>
                <a:off x="6897216" y="2132856"/>
                <a:ext cx="2724144" cy="4590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endParaRPr lang="en-US" altLang="ko-KR" i="1" dirty="0">
                  <a:solidFill>
                    <a:prstClr val="black"/>
                  </a:solidFill>
                  <a:latin typeface="Bell MT" panose="02020503060305020303" pitchFamily="18" charset="0"/>
                </a:endParaRPr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: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시간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에서의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Ground Truth</a:t>
                </a:r>
              </a:p>
              <a:p>
                <a:pPr>
                  <a:lnSpc>
                    <a:spcPts val="2000"/>
                  </a:lnSpc>
                </a:pPr>
                <a:endParaRPr lang="en-US" altLang="ko-KR" i="1" dirty="0">
                  <a:latin typeface="Bell MT" panose="02020503060305020303" pitchFamily="18" charset="0"/>
                </a:endParaRPr>
              </a:p>
              <a:p>
                <a:pPr>
                  <a:lnSpc>
                    <a:spcPts val="2000"/>
                  </a:lnSpc>
                </a:pPr>
                <a:endParaRPr lang="en-US" altLang="ko-KR" i="1" dirty="0">
                  <a:latin typeface="Bell MT" panose="02020503060305020303" pitchFamily="18" charset="0"/>
                </a:endParaRPr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sz="1400" dirty="0">
                    <a:latin typeface="+mn-ea"/>
                    <a:ea typeface="+mn-ea"/>
                  </a:rPr>
                  <a:t>: </a:t>
                </a:r>
                <a:r>
                  <a:rPr lang="ko-KR" altLang="en-US" sz="1400" dirty="0">
                    <a:latin typeface="+mn-ea"/>
                    <a:ea typeface="+mn-ea"/>
                  </a:rPr>
                  <a:t>시간 </a:t>
                </a:r>
                <a:r>
                  <a:rPr lang="en-US" altLang="ko-KR" sz="1400" dirty="0">
                    <a:latin typeface="+mn-ea"/>
                    <a:ea typeface="+mn-ea"/>
                  </a:rPr>
                  <a:t>t</a:t>
                </a:r>
                <a:r>
                  <a:rPr lang="ko-KR" altLang="en-US" sz="1400" dirty="0">
                    <a:latin typeface="+mn-ea"/>
                    <a:ea typeface="+mn-ea"/>
                  </a:rPr>
                  <a:t>에서의 </a:t>
                </a:r>
                <a:r>
                  <a:rPr lang="en-US" altLang="ko-KR" sz="1400" dirty="0">
                    <a:latin typeface="+mn-ea"/>
                    <a:ea typeface="+mn-ea"/>
                  </a:rPr>
                  <a:t>Loss</a:t>
                </a:r>
              </a:p>
              <a:p>
                <a:pPr lvl="0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 i="1" dirty="0">
                  <a:solidFill>
                    <a:prstClr val="black"/>
                  </a:solidFill>
                  <a:latin typeface="Bell MT" panose="02020503060305020303" pitchFamily="18" charset="0"/>
                </a:endParaRPr>
              </a:p>
              <a:p>
                <a:pPr lvl="0">
                  <a:lnSpc>
                    <a:spcPts val="2000"/>
                  </a:lnSpc>
                </a:pPr>
                <a:endParaRPr lang="en-US" altLang="ko-KR" i="1" dirty="0">
                  <a:solidFill>
                    <a:prstClr val="black"/>
                  </a:solidFill>
                  <a:latin typeface="Bell MT" panose="02020503060305020303" pitchFamily="18" charset="0"/>
                </a:endParaRPr>
              </a:p>
              <a:p>
                <a:pPr lvl="0"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: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시간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에서의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출력 값</a:t>
                </a:r>
                <a:endParaRPr lang="en-US" altLang="ko-KR" sz="140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vl="0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ts val="2000"/>
                  </a:lnSpc>
                </a:pPr>
                <a:endParaRPr lang="en-US" altLang="ko-KR" i="1" dirty="0">
                  <a:latin typeface="Bell MT" panose="02020503060305020303" pitchFamily="18" charset="0"/>
                </a:endParaRPr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sz="1400" dirty="0">
                    <a:latin typeface="+mn-ea"/>
                    <a:ea typeface="+mn-ea"/>
                  </a:rPr>
                  <a:t>: </a:t>
                </a:r>
                <a:r>
                  <a:rPr lang="ko-KR" altLang="en-US" sz="1400" dirty="0">
                    <a:latin typeface="+mn-ea"/>
                    <a:ea typeface="+mn-ea"/>
                  </a:rPr>
                  <a:t>시간 </a:t>
                </a:r>
                <a:r>
                  <a:rPr lang="en-US" altLang="ko-KR" sz="1400" dirty="0">
                    <a:latin typeface="+mn-ea"/>
                    <a:ea typeface="+mn-ea"/>
                  </a:rPr>
                  <a:t>t</a:t>
                </a:r>
                <a:r>
                  <a:rPr lang="ko-KR" altLang="en-US" sz="1400" dirty="0">
                    <a:latin typeface="+mn-ea"/>
                    <a:ea typeface="+mn-ea"/>
                  </a:rPr>
                  <a:t>에서의 </a:t>
                </a:r>
                <a:r>
                  <a:rPr lang="en-US" altLang="ko-KR" sz="1400" dirty="0">
                    <a:latin typeface="+mn-ea"/>
                    <a:ea typeface="+mn-ea"/>
                  </a:rPr>
                  <a:t>hidden state</a:t>
                </a:r>
              </a:p>
              <a:p>
                <a:pPr>
                  <a:lnSpc>
                    <a:spcPts val="1200"/>
                  </a:lnSpc>
                </a:pPr>
                <a:endParaRPr lang="en-US" altLang="ko-KR" sz="1400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ko-KR" alt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초</m:t>
                      </m:r>
                      <m:r>
                        <a:rPr lang="ko-KR" alt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기</m:t>
                      </m:r>
                      <m:r>
                        <a:rPr lang="ko-KR" alt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화</m:t>
                      </m:r>
                    </m:oMath>
                  </m:oMathPara>
                </a14:m>
                <a:endParaRPr lang="en-US" altLang="ko-KR" i="1" dirty="0">
                  <a:solidFill>
                    <a:prstClr val="black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000"/>
                  </a:lnSpc>
                </a:pPr>
                <a:endParaRPr lang="en-US" altLang="ko-KR" i="1" dirty="0">
                  <a:solidFill>
                    <a:prstClr val="black"/>
                  </a:solidFill>
                  <a:latin typeface="Bell MT" panose="02020503060305020303" pitchFamily="18" charset="0"/>
                </a:endParaRPr>
              </a:p>
              <a:p>
                <a:pPr lvl="0">
                  <a:lnSpc>
                    <a:spcPts val="2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: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시간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에서의 입력 값</a:t>
                </a:r>
                <a:endParaRPr lang="en-US" altLang="ko-KR" sz="140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vl="0">
                  <a:lnSpc>
                    <a:spcPts val="2000"/>
                  </a:lnSpc>
                </a:pPr>
                <a:endParaRPr lang="en-US" altLang="ko-KR" sz="140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vl="0">
                  <a:lnSpc>
                    <a:spcPts val="2000"/>
                  </a:lnSpc>
                </a:pPr>
                <a:r>
                  <a:rPr lang="en-US" altLang="ko-KR" sz="1400" b="1" i="1" dirty="0">
                    <a:latin typeface="Bell MT" panose="02020503060305020303" pitchFamily="18" charset="0"/>
                  </a:rPr>
                  <a:t>U, W, </a:t>
                </a:r>
                <a:r>
                  <a:rPr lang="en-US" altLang="ko-KR" sz="1400" b="1" i="1" dirty="0">
                    <a:solidFill>
                      <a:prstClr val="black"/>
                    </a:solidFill>
                    <a:latin typeface="Bell MT" panose="02020503060305020303" pitchFamily="18" charset="0"/>
                  </a:rPr>
                  <a:t>V 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: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공유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E5D6-BA11-4C40-8FC5-8AA154D9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216" y="2132856"/>
                <a:ext cx="2724144" cy="4590552"/>
              </a:xfrm>
              <a:prstGeom prst="rect">
                <a:avLst/>
              </a:prstGeom>
              <a:blipFill>
                <a:blip r:embed="rId3"/>
                <a:stretch>
                  <a:fillRect l="-67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26857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A7D5C1-89B6-44BF-86D5-45CC58EE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Backpropagation Through Time(BPTT)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57D1B-C101-4354-86AA-E4548619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학습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0332FD-5010-4B20-A1FB-C51F26B14E6A}"/>
              </a:ext>
            </a:extLst>
          </p:cNvPr>
          <p:cNvGrpSpPr/>
          <p:nvPr/>
        </p:nvGrpSpPr>
        <p:grpSpPr>
          <a:xfrm>
            <a:off x="920552" y="1201303"/>
            <a:ext cx="6397756" cy="5036009"/>
            <a:chOff x="1219540" y="1129841"/>
            <a:chExt cx="7477876" cy="54782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CAA71D-73BE-4673-90D9-B1EA7A979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540" y="1129841"/>
              <a:ext cx="7477876" cy="5478267"/>
            </a:xfrm>
            <a:prstGeom prst="rect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3940A8B-F549-4445-9F88-E7B53D15D5D8}"/>
                </a:ext>
              </a:extLst>
            </p:cNvPr>
            <p:cNvCxnSpPr/>
            <p:nvPr/>
          </p:nvCxnSpPr>
          <p:spPr>
            <a:xfrm>
              <a:off x="6685825" y="2132856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B4856D5-7C19-4111-A856-395ABA75B24B}"/>
                </a:ext>
              </a:extLst>
            </p:cNvPr>
            <p:cNvCxnSpPr/>
            <p:nvPr/>
          </p:nvCxnSpPr>
          <p:spPr>
            <a:xfrm>
              <a:off x="6681192" y="3501008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837FF6F-8FB0-43CE-914C-6E4E517D9DBC}"/>
                </a:ext>
              </a:extLst>
            </p:cNvPr>
            <p:cNvCxnSpPr/>
            <p:nvPr/>
          </p:nvCxnSpPr>
          <p:spPr>
            <a:xfrm>
              <a:off x="5055124" y="3501008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D0E9B4C-240C-486C-836F-E38B1D7C35F2}"/>
                </a:ext>
              </a:extLst>
            </p:cNvPr>
            <p:cNvCxnSpPr/>
            <p:nvPr/>
          </p:nvCxnSpPr>
          <p:spPr>
            <a:xfrm>
              <a:off x="5055124" y="2132856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347D78C-0AB4-48E4-B04B-BAB5B3CB4BB3}"/>
                </a:ext>
              </a:extLst>
            </p:cNvPr>
            <p:cNvCxnSpPr/>
            <p:nvPr/>
          </p:nvCxnSpPr>
          <p:spPr>
            <a:xfrm>
              <a:off x="3431207" y="2132856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D204DCF-9C3D-41AA-8C1C-C0C186F783FC}"/>
                </a:ext>
              </a:extLst>
            </p:cNvPr>
            <p:cNvCxnSpPr/>
            <p:nvPr/>
          </p:nvCxnSpPr>
          <p:spPr>
            <a:xfrm>
              <a:off x="3431207" y="3501008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E9E3792-EE9B-4A1D-937D-BA9257DA9050}"/>
                </a:ext>
              </a:extLst>
            </p:cNvPr>
            <p:cNvCxnSpPr>
              <a:cxnSpLocks/>
            </p:cNvCxnSpPr>
            <p:nvPr/>
          </p:nvCxnSpPr>
          <p:spPr>
            <a:xfrm>
              <a:off x="3431207" y="4797152"/>
              <a:ext cx="0" cy="936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A478EDA-7457-4C0F-A456-B67B4B0FC153}"/>
                </a:ext>
              </a:extLst>
            </p:cNvPr>
            <p:cNvCxnSpPr>
              <a:cxnSpLocks/>
            </p:cNvCxnSpPr>
            <p:nvPr/>
          </p:nvCxnSpPr>
          <p:spPr>
            <a:xfrm>
              <a:off x="5055124" y="4797152"/>
              <a:ext cx="0" cy="936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097116F-5644-496F-A383-B1B07F8BBB34}"/>
                </a:ext>
              </a:extLst>
            </p:cNvPr>
            <p:cNvCxnSpPr>
              <a:cxnSpLocks/>
            </p:cNvCxnSpPr>
            <p:nvPr/>
          </p:nvCxnSpPr>
          <p:spPr>
            <a:xfrm>
              <a:off x="6685825" y="4797152"/>
              <a:ext cx="0" cy="9361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BEDE11-01CA-4C50-A417-95AD8CF71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1474" y="4509120"/>
              <a:ext cx="8436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787BEEC-5E25-4B6E-BC89-C8B7AC77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281" y="4509120"/>
              <a:ext cx="8436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E2734F4-9049-46CE-B90F-EB8ABF75C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856" y="4509120"/>
              <a:ext cx="8436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72398A2-A13F-4E42-86DE-B56BC989D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171" y="4509120"/>
              <a:ext cx="8436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7EFD15-0F6B-4850-A445-06B62FBDF295}"/>
                    </a:ext>
                  </a:extLst>
                </p:cNvPr>
                <p:cNvSpPr txBox="1"/>
                <p:nvPr/>
              </p:nvSpPr>
              <p:spPr>
                <a:xfrm>
                  <a:off x="6767458" y="2199100"/>
                  <a:ext cx="57079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7EFD15-0F6B-4850-A445-06B62FBDF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458" y="2199100"/>
                  <a:ext cx="570797" cy="509820"/>
                </a:xfrm>
                <a:prstGeom prst="rect">
                  <a:avLst/>
                </a:prstGeom>
                <a:blipFill>
                  <a:blip r:embed="rId3"/>
                  <a:stretch>
                    <a:fillRect l="-1250" r="-2500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26DA83-B8EE-4A8D-85A6-2DCE0BFBF3ED}"/>
                    </a:ext>
                  </a:extLst>
                </p:cNvPr>
                <p:cNvSpPr txBox="1"/>
                <p:nvPr/>
              </p:nvSpPr>
              <p:spPr>
                <a:xfrm>
                  <a:off x="6763100" y="3567252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26DA83-B8EE-4A8D-85A6-2DCE0BFBF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100" y="3567252"/>
                  <a:ext cx="575607" cy="509820"/>
                </a:xfrm>
                <a:prstGeom prst="rect">
                  <a:avLst/>
                </a:prstGeom>
                <a:blipFill>
                  <a:blip r:embed="rId4"/>
                  <a:stretch>
                    <a:fillRect r="-2469" b="-77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66AB7B-6AD9-4139-B229-CD25E7DD8359}"/>
                    </a:ext>
                  </a:extLst>
                </p:cNvPr>
                <p:cNvSpPr txBox="1"/>
                <p:nvPr/>
              </p:nvSpPr>
              <p:spPr>
                <a:xfrm>
                  <a:off x="7113697" y="4575364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66AB7B-6AD9-4139-B229-CD25E7DD8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697" y="4575364"/>
                  <a:ext cx="575607" cy="509820"/>
                </a:xfrm>
                <a:prstGeom prst="rect">
                  <a:avLst/>
                </a:prstGeom>
                <a:blipFill>
                  <a:blip r:embed="rId5"/>
                  <a:stretch>
                    <a:fillRect r="-2469" b="-77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B0126AC-8EA2-47E9-AE4C-9A642BFF14F9}"/>
                    </a:ext>
                  </a:extLst>
                </p:cNvPr>
                <p:cNvSpPr txBox="1"/>
                <p:nvPr/>
              </p:nvSpPr>
              <p:spPr>
                <a:xfrm>
                  <a:off x="5516504" y="4575364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B0126AC-8EA2-47E9-AE4C-9A642BFF1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504" y="4575364"/>
                  <a:ext cx="575607" cy="509820"/>
                </a:xfrm>
                <a:prstGeom prst="rect">
                  <a:avLst/>
                </a:prstGeom>
                <a:blipFill>
                  <a:blip r:embed="rId6"/>
                  <a:stretch>
                    <a:fillRect r="-2469" b="-77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296F3D-A28E-4266-94FC-2FD67A6273A7}"/>
                    </a:ext>
                  </a:extLst>
                </p:cNvPr>
                <p:cNvSpPr txBox="1"/>
                <p:nvPr/>
              </p:nvSpPr>
              <p:spPr>
                <a:xfrm>
                  <a:off x="3911837" y="4575364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296F3D-A28E-4266-94FC-2FD67A627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837" y="4575364"/>
                  <a:ext cx="575607" cy="509820"/>
                </a:xfrm>
                <a:prstGeom prst="rect">
                  <a:avLst/>
                </a:prstGeom>
                <a:blipFill>
                  <a:blip r:embed="rId7"/>
                  <a:stretch>
                    <a:fillRect l="-1235" r="-1235" b="-77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419E52-E13D-4967-A693-65942F995A5C}"/>
                    </a:ext>
                  </a:extLst>
                </p:cNvPr>
                <p:cNvSpPr txBox="1"/>
                <p:nvPr/>
              </p:nvSpPr>
              <p:spPr>
                <a:xfrm>
                  <a:off x="2347695" y="4575364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419E52-E13D-4967-A693-65942F995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7695" y="4575364"/>
                  <a:ext cx="575607" cy="509820"/>
                </a:xfrm>
                <a:prstGeom prst="rect">
                  <a:avLst/>
                </a:prstGeom>
                <a:blipFill>
                  <a:blip r:embed="rId8"/>
                  <a:stretch>
                    <a:fillRect r="-2469" b="-77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EBB928-D5CB-42F7-A1AF-997ACA30C092}"/>
                    </a:ext>
                  </a:extLst>
                </p:cNvPr>
                <p:cNvSpPr txBox="1"/>
                <p:nvPr/>
              </p:nvSpPr>
              <p:spPr>
                <a:xfrm>
                  <a:off x="5098257" y="2204864"/>
                  <a:ext cx="375231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EBB928-D5CB-42F7-A1AF-997ACA30C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257" y="2204864"/>
                  <a:ext cx="375231" cy="509820"/>
                </a:xfrm>
                <a:prstGeom prst="rect">
                  <a:avLst/>
                </a:prstGeom>
                <a:blipFill>
                  <a:blip r:embed="rId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E72BBE9-3FFD-456A-B761-4453B9724A5C}"/>
                    </a:ext>
                  </a:extLst>
                </p:cNvPr>
                <p:cNvSpPr txBox="1"/>
                <p:nvPr/>
              </p:nvSpPr>
              <p:spPr>
                <a:xfrm>
                  <a:off x="5093899" y="3573016"/>
                  <a:ext cx="380039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E72BBE9-3FFD-456A-B761-4453B9724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899" y="3573016"/>
                  <a:ext cx="380039" cy="50982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066F395-5DC6-4ACB-82B7-03B4B5996319}"/>
                    </a:ext>
                  </a:extLst>
                </p:cNvPr>
                <p:cNvSpPr txBox="1"/>
                <p:nvPr/>
              </p:nvSpPr>
              <p:spPr>
                <a:xfrm>
                  <a:off x="3488780" y="2204864"/>
                  <a:ext cx="57079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066F395-5DC6-4ACB-82B7-03B4B5996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780" y="2204864"/>
                  <a:ext cx="570797" cy="509820"/>
                </a:xfrm>
                <a:prstGeom prst="rect">
                  <a:avLst/>
                </a:prstGeom>
                <a:blipFill>
                  <a:blip r:embed="rId11"/>
                  <a:stretch>
                    <a:fillRect r="-2469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BE4062-4392-4AA7-859C-FE776E70626A}"/>
                    </a:ext>
                  </a:extLst>
                </p:cNvPr>
                <p:cNvSpPr txBox="1"/>
                <p:nvPr/>
              </p:nvSpPr>
              <p:spPr>
                <a:xfrm>
                  <a:off x="3484422" y="3573016"/>
                  <a:ext cx="614848" cy="509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−+1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BE4062-4392-4AA7-859C-FE776E706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422" y="3573016"/>
                  <a:ext cx="614848" cy="509691"/>
                </a:xfrm>
                <a:prstGeom prst="rect">
                  <a:avLst/>
                </a:prstGeom>
                <a:blipFill>
                  <a:blip r:embed="rId12"/>
                  <a:stretch>
                    <a:fillRect l="-1163" r="-3488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DB62A2-4096-402C-B1C8-DB3E5F08A4BE}"/>
                    </a:ext>
                  </a:extLst>
                </p:cNvPr>
                <p:cNvSpPr txBox="1"/>
                <p:nvPr/>
              </p:nvSpPr>
              <p:spPr>
                <a:xfrm>
                  <a:off x="6796790" y="5373216"/>
                  <a:ext cx="575607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DB62A2-4096-402C-B1C8-DB3E5F08A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790" y="5373216"/>
                  <a:ext cx="575607" cy="509820"/>
                </a:xfrm>
                <a:prstGeom prst="rect">
                  <a:avLst/>
                </a:prstGeom>
                <a:blipFill>
                  <a:blip r:embed="rId13"/>
                  <a:stretch>
                    <a:fillRect l="-1235" r="-1235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E38833-30CE-4666-9D42-040173BB2C96}"/>
                    </a:ext>
                  </a:extLst>
                </p:cNvPr>
                <p:cNvSpPr txBox="1"/>
                <p:nvPr/>
              </p:nvSpPr>
              <p:spPr>
                <a:xfrm>
                  <a:off x="5140149" y="5373216"/>
                  <a:ext cx="380039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E38833-30CE-4666-9D42-040173BB2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149" y="5373216"/>
                  <a:ext cx="380039" cy="509820"/>
                </a:xfrm>
                <a:prstGeom prst="rect">
                  <a:avLst/>
                </a:prstGeom>
                <a:blipFill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5F688CD-7E66-4A4F-B7D1-A4339A31E230}"/>
                    </a:ext>
                  </a:extLst>
                </p:cNvPr>
                <p:cNvSpPr txBox="1"/>
                <p:nvPr/>
              </p:nvSpPr>
              <p:spPr>
                <a:xfrm>
                  <a:off x="3484422" y="5373216"/>
                  <a:ext cx="575606" cy="5098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solidFill>
                                  <a:srgbClr val="3366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3366CC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rgbClr val="3366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5F688CD-7E66-4A4F-B7D1-A4339A31E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422" y="5373216"/>
                  <a:ext cx="575606" cy="509820"/>
                </a:xfrm>
                <a:prstGeom prst="rect">
                  <a:avLst/>
                </a:prstGeom>
                <a:blipFill>
                  <a:blip r:embed="rId15"/>
                  <a:stretch>
                    <a:fillRect l="-1235" r="-1235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3DCA98-AB46-492A-9FB8-0FBB4F77533B}"/>
                  </a:ext>
                </a:extLst>
              </p:cNvPr>
              <p:cNvSpPr txBox="1"/>
              <p:nvPr/>
            </p:nvSpPr>
            <p:spPr>
              <a:xfrm>
                <a:off x="7473280" y="1266146"/>
                <a:ext cx="1872208" cy="2472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𝑉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+mn-ea"/>
                        </a:rPr>
                        <m:t>= ?</m:t>
                      </m:r>
                    </m:oMath>
                  </m:oMathPara>
                </a14:m>
                <a:endParaRPr lang="en-US" altLang="ko-KR" sz="1800" dirty="0">
                  <a:latin typeface="+mn-ea"/>
                  <a:ea typeface="+mn-ea"/>
                </a:endParaRPr>
              </a:p>
              <a:p>
                <a:endParaRPr lang="en-US" altLang="ko-KR" sz="1800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altLang="ko-KR" sz="1800" dirty="0">
                  <a:latin typeface="+mn-ea"/>
                </a:endParaRPr>
              </a:p>
              <a:p>
                <a:endParaRPr lang="en-US" altLang="ko-KR" sz="18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altLang="ko-KR" sz="1800" dirty="0">
                  <a:latin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3DCA98-AB46-492A-9FB8-0FBB4F77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80" y="1266146"/>
                <a:ext cx="1872208" cy="24727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62620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A7D5C1-89B6-44BF-86D5-45CC58EE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en-US" altLang="ko-KR" dirty="0"/>
              <a:t>Truncated Backpropagation Through Time</a:t>
            </a:r>
          </a:p>
          <a:p>
            <a:pPr lvl="1"/>
            <a:r>
              <a:rPr lang="ko-KR" altLang="en-US" dirty="0"/>
              <a:t>시퀀스 전체를 학습하는데 너무 시간이 많이 걸리는 경우</a:t>
            </a:r>
            <a:endParaRPr lang="en-US" altLang="ko-KR" dirty="0"/>
          </a:p>
          <a:p>
            <a:pPr marL="27146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마지막 일부 </a:t>
            </a:r>
            <a:r>
              <a:rPr lang="en-US" altLang="ko-KR" dirty="0"/>
              <a:t>time step</a:t>
            </a:r>
            <a:r>
              <a:rPr lang="ko-KR" altLang="en-US" dirty="0"/>
              <a:t>만을 학습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57D1B-C101-4354-86AA-E4548619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E40988-2B06-4FFA-9CDF-8E6CC3805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988840"/>
            <a:ext cx="6224620" cy="411458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FDECF-2CBE-4891-8738-966E19544591}"/>
              </a:ext>
            </a:extLst>
          </p:cNvPr>
          <p:cNvSpPr txBox="1"/>
          <p:nvPr/>
        </p:nvSpPr>
        <p:spPr>
          <a:xfrm>
            <a:off x="7473280" y="5569495"/>
            <a:ext cx="2059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Truncated Feedforward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33602-BC4E-4A32-8904-68A96B058A90}"/>
              </a:ext>
            </a:extLst>
          </p:cNvPr>
          <p:cNvSpPr txBox="1"/>
          <p:nvPr/>
        </p:nvSpPr>
        <p:spPr>
          <a:xfrm>
            <a:off x="7473280" y="5785519"/>
            <a:ext cx="1444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Truncated BPTT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92371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응용에 따라 다양한 구조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 </a:t>
            </a:r>
            <a:r>
              <a:rPr lang="ko-KR" altLang="en-US" dirty="0"/>
              <a:t>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4E33D2-C226-4A42-BE84-E43823811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28800"/>
            <a:ext cx="8553400" cy="267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774D5-22C7-4758-9FE4-ACB9E4F633B5}"/>
              </a:ext>
            </a:extLst>
          </p:cNvPr>
          <p:cNvSpPr txBox="1"/>
          <p:nvPr/>
        </p:nvSpPr>
        <p:spPr>
          <a:xfrm>
            <a:off x="2081418" y="4365104"/>
            <a:ext cx="135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/>
            <a:r>
              <a:rPr lang="en-US" altLang="ko-KR" sz="1200" dirty="0">
                <a:latin typeface="+mn-ea"/>
                <a:ea typeface="+mn-ea"/>
              </a:rPr>
              <a:t>- Image/Video Caption </a:t>
            </a:r>
            <a:r>
              <a:rPr lang="ko-KR" altLang="en-US" sz="1200" dirty="0">
                <a:latin typeface="+mn-ea"/>
                <a:ea typeface="+mn-ea"/>
              </a:rPr>
              <a:t>생성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808CA-49CB-4F5E-B821-5B7D0CAFA094}"/>
              </a:ext>
            </a:extLst>
          </p:cNvPr>
          <p:cNvSpPr txBox="1"/>
          <p:nvPr/>
        </p:nvSpPr>
        <p:spPr>
          <a:xfrm>
            <a:off x="3737603" y="4365104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감성 분석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  <a:ea typeface="+mn-ea"/>
              </a:rPr>
              <a:t>Image</a:t>
            </a:r>
            <a:r>
              <a:rPr lang="ko-KR" altLang="en-US" sz="1200" dirty="0">
                <a:latin typeface="+mn-ea"/>
                <a:ea typeface="+mn-ea"/>
              </a:rPr>
              <a:t> 생성</a:t>
            </a:r>
            <a:endParaRPr lang="en-US" altLang="ko-KR" sz="1200" dirty="0">
              <a:latin typeface="+mn-ea"/>
              <a:ea typeface="+mn-ea"/>
            </a:endParaRPr>
          </a:p>
          <a:p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4636-1C51-4052-BC65-AA232475B429}"/>
              </a:ext>
            </a:extLst>
          </p:cNvPr>
          <p:cNvSpPr txBox="1"/>
          <p:nvPr/>
        </p:nvSpPr>
        <p:spPr>
          <a:xfrm>
            <a:off x="5825835" y="4365104"/>
            <a:ext cx="182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기계 번역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음성 인식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대화 모델</a:t>
            </a:r>
            <a:r>
              <a:rPr lang="en-US" altLang="ko-KR" sz="1200" dirty="0">
                <a:latin typeface="+mn-ea"/>
                <a:ea typeface="+mn-ea"/>
              </a:rPr>
              <a:t>/QA </a:t>
            </a:r>
            <a:r>
              <a:rPr lang="ko-KR" altLang="en-US" sz="1200" dirty="0">
                <a:latin typeface="+mn-ea"/>
                <a:ea typeface="+mn-ea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06A0D-FD8D-4D63-9544-CA2682FF35B7}"/>
              </a:ext>
            </a:extLst>
          </p:cNvPr>
          <p:cNvSpPr txBox="1"/>
          <p:nvPr/>
        </p:nvSpPr>
        <p:spPr>
          <a:xfrm>
            <a:off x="7914067" y="4365104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언어 모델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  <a:ea typeface="+mn-ea"/>
              </a:rPr>
              <a:t>프레임 레벨 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sz="1200" dirty="0">
                <a:latin typeface="+mn-ea"/>
                <a:ea typeface="+mn-ea"/>
              </a:rPr>
              <a:t>    Video Classification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86261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Processing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이미지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09984-5F81-4B10-A709-F34DE41FB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666697"/>
            <a:ext cx="9201472" cy="32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200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CNN(Vision) + RNN(language generating)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이미지 캡션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18714-2E1C-4D57-A8FB-4415EF515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98" y="1341288"/>
            <a:ext cx="7403810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5839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(Machine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D2A1CC-D9C8-4D69-8420-850B8730D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25264"/>
            <a:ext cx="7459336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300B2C8-140B-40E6-911D-DBF5A78E3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6792110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Captioning V2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이미지 캡션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677F8-15BA-4C97-B1D5-FCF3ADE8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340768"/>
            <a:ext cx="7429655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70098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Image-to-Image</a:t>
            </a:r>
            <a:r>
              <a:rPr lang="ko-KR" altLang="en-US" dirty="0"/>
              <a:t> </a:t>
            </a:r>
            <a:r>
              <a:rPr lang="en-US" altLang="ko-KR" dirty="0"/>
              <a:t>Translation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이미지 </a:t>
            </a:r>
            <a:r>
              <a:rPr lang="en-US" altLang="ko-KR" dirty="0"/>
              <a:t>to </a:t>
            </a:r>
            <a:r>
              <a:rPr lang="ko-KR" altLang="en-US" dirty="0"/>
              <a:t>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B734B-9B66-4062-95D3-D751F84C6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2" y="1341288"/>
            <a:ext cx="8373632" cy="4680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04840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이미지 스타일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1BCC4D-D3DD-48BA-BB98-8A9D9E00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39" y="1340768"/>
            <a:ext cx="7499277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14399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센터 온도 유지 비용 </a:t>
            </a:r>
            <a:r>
              <a:rPr lang="en-US" altLang="ko-KR" dirty="0"/>
              <a:t>40% </a:t>
            </a:r>
            <a:r>
              <a:rPr lang="ko-KR" altLang="en-US" dirty="0"/>
              <a:t>절감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에너지 절감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DE666E-9FF7-4E2E-BAD0-FA959A60B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5" y="1340768"/>
            <a:ext cx="8076883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0586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535014" cy="1548169"/>
          </a:xfrm>
        </p:spPr>
        <p:txBody>
          <a:bodyPr/>
          <a:lstStyle/>
          <a:p>
            <a:r>
              <a:rPr lang="en-US" altLang="ko-KR" dirty="0" err="1"/>
              <a:t>SQuAD</a:t>
            </a:r>
            <a:r>
              <a:rPr lang="en-US" altLang="ko-KR" dirty="0"/>
              <a:t>(the Stanford Question Answering Dataset)</a:t>
            </a:r>
          </a:p>
          <a:p>
            <a:pPr lvl="1"/>
            <a:r>
              <a:rPr lang="ko-KR" altLang="en-US" dirty="0"/>
              <a:t>모든 질문의 답은 주어진 텍스트 안에 존재</a:t>
            </a:r>
          </a:p>
          <a:p>
            <a:pPr lvl="1"/>
            <a:r>
              <a:rPr lang="ko-KR" altLang="en-US" dirty="0"/>
              <a:t>인간</a:t>
            </a:r>
            <a:r>
              <a:rPr lang="en-US" altLang="ko-KR" dirty="0"/>
              <a:t>(91</a:t>
            </a:r>
            <a:r>
              <a:rPr lang="ko-KR" altLang="en-US" dirty="0"/>
              <a:t>점</a:t>
            </a:r>
            <a:r>
              <a:rPr lang="en-US" altLang="ko-KR" dirty="0"/>
              <a:t>) vs. AI(89.7</a:t>
            </a:r>
            <a:r>
              <a:rPr lang="ko-KR" altLang="en-US" dirty="0"/>
              <a:t>점</a:t>
            </a:r>
            <a:r>
              <a:rPr lang="en-US" altLang="ko-KR" dirty="0"/>
              <a:t>) : Google Brain &amp; CMU</a:t>
            </a:r>
            <a:r>
              <a:rPr lang="ko-KR" altLang="en-US" dirty="0"/>
              <a:t>의 </a:t>
            </a:r>
            <a:r>
              <a:rPr lang="en-US" altLang="ko-KR" dirty="0" err="1"/>
              <a:t>QANet</a:t>
            </a:r>
            <a:r>
              <a:rPr lang="en-US" altLang="ko-KR" dirty="0"/>
              <a:t>(ensemble) </a:t>
            </a:r>
          </a:p>
          <a:p>
            <a:pPr marL="271463" lvl="1" indent="0">
              <a:buNone/>
            </a:pPr>
            <a:r>
              <a:rPr lang="en-US" altLang="ko-KR" dirty="0"/>
              <a:t>   F1 Score </a:t>
            </a:r>
            <a:r>
              <a:rPr lang="ko-KR" altLang="en-US" dirty="0"/>
              <a:t>기준 </a:t>
            </a:r>
            <a:r>
              <a:rPr lang="en-US" altLang="ko-KR" dirty="0"/>
              <a:t>: </a:t>
            </a:r>
            <a:r>
              <a:rPr lang="ko-KR" altLang="en-US" dirty="0"/>
              <a:t>정답과 예측 값 사이에 일치하는 단어를 계산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</a:t>
            </a:r>
            <a:r>
              <a:rPr lang="ko-KR" altLang="en-US" dirty="0"/>
              <a:t>질의응답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32458-E782-4DC5-BB88-E40B23493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348881"/>
            <a:ext cx="8202420" cy="3744416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44043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535014" cy="1548169"/>
          </a:xfrm>
        </p:spPr>
        <p:txBody>
          <a:bodyPr/>
          <a:lstStyle/>
          <a:p>
            <a:r>
              <a:rPr lang="en-US" altLang="ko-KR" dirty="0"/>
              <a:t>Visual </a:t>
            </a:r>
            <a:r>
              <a:rPr lang="en-US" altLang="ko-KR" dirty="0" err="1"/>
              <a:t>QnA</a:t>
            </a:r>
            <a:r>
              <a:rPr lang="en-US" altLang="ko-KR" dirty="0"/>
              <a:t> dataset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응용 </a:t>
            </a:r>
            <a:r>
              <a:rPr lang="en-US" altLang="ko-KR" dirty="0"/>
              <a:t>– Visual </a:t>
            </a:r>
            <a:r>
              <a:rPr lang="ko-KR" altLang="en-US" dirty="0"/>
              <a:t>질의응답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5B034B-A471-4E64-A7A8-4AECD737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7" y="1238094"/>
            <a:ext cx="8358837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4552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출선 폐쇄시간 예측 모델 예 </a:t>
            </a:r>
            <a:r>
              <a:rPr lang="en-US" altLang="ko-KR" dirty="0"/>
              <a:t>– CNN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AIRI </a:t>
            </a:r>
            <a:r>
              <a:rPr lang="ko-KR" altLang="en-US" dirty="0" smtClean="0"/>
              <a:t>연구 </a:t>
            </a:r>
            <a:r>
              <a:rPr lang="en-US" altLang="ko-KR" dirty="0" smtClean="0"/>
              <a:t>– </a:t>
            </a:r>
            <a:r>
              <a:rPr lang="ko-KR" altLang="en-US" dirty="0"/>
              <a:t>고로 출선 폐쇄시간 예측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1988840"/>
            <a:ext cx="6336704" cy="4002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3" y="1196752"/>
            <a:ext cx="2802741" cy="2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3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AIRI </a:t>
            </a:r>
            <a:r>
              <a:rPr lang="ko-KR" altLang="en-US" dirty="0" smtClean="0"/>
              <a:t>연구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649491"/>
            <a:ext cx="4320480" cy="616388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649492"/>
            <a:ext cx="4248472" cy="61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3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AIRI </a:t>
            </a:r>
            <a:r>
              <a:rPr lang="ko-KR" altLang="en-US" dirty="0" smtClean="0"/>
              <a:t>연구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620688"/>
            <a:ext cx="4321285" cy="6245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50" y="620688"/>
            <a:ext cx="4742388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8349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B87F4-C728-47F8-97C7-EA045200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944216"/>
          </a:xfrm>
        </p:spPr>
        <p:txBody>
          <a:bodyPr/>
          <a:lstStyle/>
          <a:p>
            <a:r>
              <a:rPr lang="en-US" altLang="ko-KR" b="0" dirty="0"/>
              <a:t>Deep Learning - The Past, Present and Future of Artificial Intelligence</a:t>
            </a:r>
          </a:p>
          <a:p>
            <a:pPr marL="93663" indent="0">
              <a:buNone/>
            </a:pPr>
            <a:r>
              <a:rPr lang="en-US" altLang="ko-KR" b="0" dirty="0"/>
              <a:t>     </a:t>
            </a:r>
            <a:r>
              <a:rPr lang="en-US" altLang="ko-KR" b="0" dirty="0">
                <a:hlinkClick r:id="rId2"/>
              </a:rPr>
              <a:t>https://www.slideshare.net/LuMa921/deep-learning-the-past-present-and-future-of-artificial-intelligence</a:t>
            </a:r>
            <a:endParaRPr lang="en-US" altLang="ko-KR" b="0" dirty="0"/>
          </a:p>
          <a:p>
            <a:r>
              <a:rPr lang="en-US" altLang="ko-KR" b="0" dirty="0"/>
              <a:t>CNNs Architectures: </a:t>
            </a:r>
            <a:r>
              <a:rPr lang="en-US" altLang="ko-KR" b="0" dirty="0" err="1"/>
              <a:t>LeNet</a:t>
            </a:r>
            <a:r>
              <a:rPr lang="en-US" altLang="ko-KR" b="0" dirty="0"/>
              <a:t>, </a:t>
            </a:r>
            <a:r>
              <a:rPr lang="en-US" altLang="ko-KR" b="0" dirty="0" err="1"/>
              <a:t>AlexNet</a:t>
            </a:r>
            <a:r>
              <a:rPr lang="en-US" altLang="ko-KR" b="0" dirty="0"/>
              <a:t>, VGG, </a:t>
            </a:r>
            <a:r>
              <a:rPr lang="en-US" altLang="ko-KR" b="0" dirty="0" err="1"/>
              <a:t>GoogLeNet</a:t>
            </a:r>
            <a:r>
              <a:rPr lang="en-US" altLang="ko-KR" b="0" dirty="0"/>
              <a:t>, </a:t>
            </a:r>
            <a:r>
              <a:rPr lang="en-US" altLang="ko-KR" b="0" dirty="0" err="1"/>
              <a:t>ResNet</a:t>
            </a:r>
            <a:r>
              <a:rPr lang="en-US" altLang="ko-KR" b="0" dirty="0"/>
              <a:t> and more …</a:t>
            </a:r>
          </a:p>
          <a:p>
            <a:pPr marL="93663" indent="0">
              <a:buNone/>
            </a:pPr>
            <a:r>
              <a:rPr lang="en-US" altLang="ko-KR" b="0" dirty="0"/>
              <a:t>    </a:t>
            </a:r>
            <a:r>
              <a:rPr lang="en-US" altLang="ko-KR" b="0" dirty="0">
                <a:hlinkClick r:id="rId3"/>
              </a:rPr>
              <a:t>https://medium.com/@siddharthdas_32104/cnns-architectures-lenet-alexnet-vgg-googlenet-resnet-and-more-666091488df5</a:t>
            </a:r>
            <a:endParaRPr lang="en-US" altLang="ko-KR" b="0" dirty="0"/>
          </a:p>
          <a:p>
            <a:r>
              <a:rPr lang="en-US" altLang="ko-KR" b="0" dirty="0"/>
              <a:t>Stanford CS231n: Convolutional Neural Networks for Visual Recognition</a:t>
            </a:r>
          </a:p>
          <a:p>
            <a:pPr marL="93663" indent="0">
              <a:buNone/>
            </a:pPr>
            <a:r>
              <a:rPr lang="en-US" altLang="ko-KR" b="0" dirty="0"/>
              <a:t>    </a:t>
            </a:r>
            <a:r>
              <a:rPr lang="en-US" altLang="ko-KR" b="0" dirty="0">
                <a:hlinkClick r:id="rId4"/>
              </a:rPr>
              <a:t>http://cs231n.stanford.edu/syllabus.html</a:t>
            </a:r>
            <a:endParaRPr lang="en-US" altLang="ko-KR" b="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0690039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(Machine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학습 방법에 따른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DBFAD-E745-485F-BC85-4D81982E3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196752"/>
            <a:ext cx="8341699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6864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(Machine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문제 유형에 따른 구분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264D6-2726-4C5E-A471-CE7E1FF92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74806"/>
            <a:ext cx="7703306" cy="468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544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(Deep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기계학습의 한 부분</a:t>
            </a:r>
            <a:endParaRPr lang="en-US" altLang="ko-KR" dirty="0"/>
          </a:p>
          <a:p>
            <a:r>
              <a:rPr lang="ko-KR" altLang="en-US" dirty="0"/>
              <a:t>뇌 신경망을 모방한 복수 레이어의 계층을 사용하여 데이터로부터 알고리즘을 학습하는 기술</a:t>
            </a:r>
            <a:endParaRPr lang="en-US" altLang="ko-KR" dirty="0"/>
          </a:p>
          <a:p>
            <a:r>
              <a:rPr lang="ko-KR" altLang="en-US" dirty="0"/>
              <a:t>방대한 양의 학습 데이터 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11A56-C57B-4654-B09B-BD559C1A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51" y="2420888"/>
            <a:ext cx="7688573" cy="360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7464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(Deep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각 레이어에서 입력 데이터를 추상적인 표현</a:t>
            </a:r>
            <a:r>
              <a:rPr lang="en-US" altLang="ko-KR" dirty="0"/>
              <a:t>(feature)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lvl="1"/>
            <a:r>
              <a:rPr lang="ko-KR" altLang="en-US" dirty="0"/>
              <a:t>예를 들어 외곽선</a:t>
            </a:r>
            <a:r>
              <a:rPr lang="en-US" altLang="ko-KR" dirty="0"/>
              <a:t> -&gt;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입</a:t>
            </a:r>
            <a:r>
              <a:rPr lang="en-US" altLang="ko-KR" dirty="0"/>
              <a:t> -&gt; </a:t>
            </a:r>
            <a:r>
              <a:rPr lang="ko-KR" altLang="en-US" dirty="0"/>
              <a:t>얼굴 등으로</a:t>
            </a:r>
            <a:endParaRPr lang="en-US" altLang="ko-KR" dirty="0"/>
          </a:p>
          <a:p>
            <a:r>
              <a:rPr lang="ko-KR" altLang="en-US" dirty="0"/>
              <a:t>출력 레이어는 이전 단계에서 추출한 </a:t>
            </a:r>
            <a:r>
              <a:rPr lang="en-US" altLang="ko-KR" dirty="0"/>
              <a:t>feature</a:t>
            </a:r>
            <a:r>
              <a:rPr lang="ko-KR" altLang="en-US" dirty="0"/>
              <a:t>들로부터 예측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CA68FE-9732-4924-BC35-7080D224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916832"/>
            <a:ext cx="7953333" cy="432000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9158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F93F81-1EF7-4835-850F-79D5EC97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(Deep Learning)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7971B6B-5F8E-4510-B585-0FE6069F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86" y="620688"/>
            <a:ext cx="9145016" cy="1548169"/>
          </a:xfrm>
        </p:spPr>
        <p:txBody>
          <a:bodyPr/>
          <a:lstStyle/>
          <a:p>
            <a:r>
              <a:rPr lang="ko-KR" altLang="en-US" dirty="0"/>
              <a:t>기존 학습 </a:t>
            </a:r>
            <a:r>
              <a:rPr lang="en-US" altLang="ko-KR" dirty="0"/>
              <a:t>vs. </a:t>
            </a:r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4EDD78-FE28-4914-B50F-7030788F135B}"/>
              </a:ext>
            </a:extLst>
          </p:cNvPr>
          <p:cNvGrpSpPr/>
          <p:nvPr/>
        </p:nvGrpSpPr>
        <p:grpSpPr>
          <a:xfrm>
            <a:off x="987312" y="1340768"/>
            <a:ext cx="7926128" cy="4680000"/>
            <a:chOff x="987312" y="1340768"/>
            <a:chExt cx="7926128" cy="468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A9C817-B3F4-4E6C-906E-F7A2B0F1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12" y="1340768"/>
              <a:ext cx="7926128" cy="4680000"/>
            </a:xfrm>
            <a:prstGeom prst="rect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6A32AA-FF0F-4C30-BF5E-4B136E104195}"/>
                </a:ext>
              </a:extLst>
            </p:cNvPr>
            <p:cNvSpPr txBox="1"/>
            <p:nvPr/>
          </p:nvSpPr>
          <p:spPr>
            <a:xfrm>
              <a:off x="1208584" y="1434262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학습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448236-F2DC-4B80-A57F-532A9AF503CE}"/>
                </a:ext>
              </a:extLst>
            </p:cNvPr>
            <p:cNvSpPr txBox="1"/>
            <p:nvPr/>
          </p:nvSpPr>
          <p:spPr>
            <a:xfrm>
              <a:off x="1208584" y="388253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</a:t>
              </a:r>
              <a:endPara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98114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I-Basic-2016-11-18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11_원본">
      <a:majorFont>
        <a:latin typeface="맑은 고딕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98781E"/>
            </a:gs>
            <a:gs pos="50000">
              <a:srgbClr val="F2EFE4"/>
            </a:gs>
            <a:gs pos="100000">
              <a:srgbClr val="98781E"/>
            </a:gs>
          </a:gsLst>
          <a:lin ang="0" scaled="1"/>
        </a:gradFill>
        <a:ln w="9525">
          <a:noFill/>
          <a:round/>
          <a:headEnd/>
          <a:tailEnd/>
        </a:ln>
      </a:spPr>
      <a:bodyPr wrap="none" anchor="ctr"/>
      <a:lstStyle>
        <a:defPPr>
          <a:defRPr sz="1800"/>
        </a:defPPr>
      </a:lstStyle>
    </a:spDef>
  </a:objectDefaults>
  <a:extraClrSchemeLst>
    <a:extraClrScheme>
      <a:clrScheme name="11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86887</TotalTime>
  <Words>1026</Words>
  <Application>Microsoft Office PowerPoint</Application>
  <PresentationFormat>A4 용지(210x297mm)</PresentationFormat>
  <Paragraphs>288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굴림</vt:lpstr>
      <vt:lpstr>맑은 고딕</vt:lpstr>
      <vt:lpstr>Arial</vt:lpstr>
      <vt:lpstr>Bell MT</vt:lpstr>
      <vt:lpstr>Cambria Math</vt:lpstr>
      <vt:lpstr>Gill Sans MT</vt:lpstr>
      <vt:lpstr>Times New Roman</vt:lpstr>
      <vt:lpstr>Wingdings</vt:lpstr>
      <vt:lpstr>AIRI-Basic-2016-11-18</vt:lpstr>
      <vt:lpstr>기계학습 &amp; 딥러닝의 개념과 성과</vt:lpstr>
      <vt:lpstr>목차</vt:lpstr>
      <vt:lpstr>인공지능(Artificial Intelligence) ?</vt:lpstr>
      <vt:lpstr>기계학습(Machine Learning) ?</vt:lpstr>
      <vt:lpstr>기계학습(Machine Learning) ?</vt:lpstr>
      <vt:lpstr>기계학습(Machine Learning) ?</vt:lpstr>
      <vt:lpstr>딥러닝(Deep Learning) ?</vt:lpstr>
      <vt:lpstr>딥러닝(Deep Learning) ?</vt:lpstr>
      <vt:lpstr>딥러닝(Deep Learning) ?</vt:lpstr>
      <vt:lpstr>딥러닝(Deep Learning) ?</vt:lpstr>
      <vt:lpstr>딥러닝의 성과 – Visual Recognition</vt:lpstr>
      <vt:lpstr>딥러닝의 성과 – Visual Recognition</vt:lpstr>
      <vt:lpstr>딥러닝의 성과 – Visual Recognition</vt:lpstr>
      <vt:lpstr>딥러닝의 성과 – Speech Recognition</vt:lpstr>
      <vt:lpstr>딥러닝의 성과 – Machine Translation</vt:lpstr>
      <vt:lpstr>딥러닝의 필요 조건</vt:lpstr>
      <vt:lpstr>딥러닝 개념</vt:lpstr>
      <vt:lpstr>딥러닝 개념</vt:lpstr>
      <vt:lpstr>딥러닝 개념</vt:lpstr>
      <vt:lpstr>딥러닝 개념</vt:lpstr>
      <vt:lpstr>딥러닝 개념</vt:lpstr>
      <vt:lpstr>딥러닝 개념</vt:lpstr>
      <vt:lpstr>딥러닝 개념</vt:lpstr>
      <vt:lpstr>딥러닝 개념</vt:lpstr>
      <vt:lpstr>딥러닝 개념</vt:lpstr>
      <vt:lpstr>CNN(Convolution Neural Network) 개념</vt:lpstr>
      <vt:lpstr>CNN(Convolution Neural Network) 구조</vt:lpstr>
      <vt:lpstr>CNN(Convolution Neural Network) 구조</vt:lpstr>
      <vt:lpstr>CNN(Convolution Neural Network) 구조</vt:lpstr>
      <vt:lpstr>CNN(Convolution Neural Network) 구조</vt:lpstr>
      <vt:lpstr>CNN(Convolution Neural Network) 예</vt:lpstr>
      <vt:lpstr>CNN(Convolution Neural Network) 대표 모델</vt:lpstr>
      <vt:lpstr>CNN(Convolution Neural Network) 대표 모델</vt:lpstr>
      <vt:lpstr>RNN(Recurrent Neural Network) 개념</vt:lpstr>
      <vt:lpstr>RNN 학습</vt:lpstr>
      <vt:lpstr>RNN 학습</vt:lpstr>
      <vt:lpstr>RNN(Recurrent Neural Network) 구조</vt:lpstr>
      <vt:lpstr>딥러닝 응용 – 이미지 처리</vt:lpstr>
      <vt:lpstr>딥러닝 응용 – 이미지 캡션</vt:lpstr>
      <vt:lpstr>딥러닝 응용 – 이미지 캡션</vt:lpstr>
      <vt:lpstr>딥러닝 응용 – 이미지 to 이미지</vt:lpstr>
      <vt:lpstr>딥러닝 응용 – 이미지 스타일 변환</vt:lpstr>
      <vt:lpstr>딥러닝 응용 – 에너지 절감</vt:lpstr>
      <vt:lpstr>딥러닝 응용 – 질의응답</vt:lpstr>
      <vt:lpstr>딥러닝 응용 – Visual 질의응답</vt:lpstr>
      <vt:lpstr>AIRI 연구 – 고로 출선 폐쇄시간 예측</vt:lpstr>
      <vt:lpstr>AIRI 연구</vt:lpstr>
      <vt:lpstr>AIRI 연구</vt:lpstr>
      <vt:lpstr>참고문헌</vt:lpstr>
    </vt:vector>
  </TitlesOfParts>
  <Company>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(포스코 광양제철소)  1고로 출선구 폐쇄시각 예측 - Big Data 분석 및 AI 기반 구축 </dc:title>
  <cp:lastModifiedBy>stella</cp:lastModifiedBy>
  <cp:revision>4964</cp:revision>
  <cp:lastPrinted>2018-04-25T13:51:10Z</cp:lastPrinted>
  <dcterms:created xsi:type="dcterms:W3CDTF">2009-09-27T16:31:14Z</dcterms:created>
  <dcterms:modified xsi:type="dcterms:W3CDTF">2018-05-11T06:11:05Z</dcterms:modified>
</cp:coreProperties>
</file>